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6" r:id="rId1"/>
  </p:sldMasterIdLst>
  <p:notesMasterIdLst>
    <p:notesMasterId r:id="rId23"/>
  </p:notesMasterIdLst>
  <p:handoutMasterIdLst>
    <p:handoutMasterId r:id="rId24"/>
  </p:handoutMasterIdLst>
  <p:sldIdLst>
    <p:sldId id="256" r:id="rId2"/>
    <p:sldId id="398" r:id="rId3"/>
    <p:sldId id="400" r:id="rId4"/>
    <p:sldId id="399" r:id="rId5"/>
    <p:sldId id="382" r:id="rId6"/>
    <p:sldId id="394" r:id="rId7"/>
    <p:sldId id="383" r:id="rId8"/>
    <p:sldId id="385" r:id="rId9"/>
    <p:sldId id="390" r:id="rId10"/>
    <p:sldId id="386" r:id="rId11"/>
    <p:sldId id="387" r:id="rId12"/>
    <p:sldId id="392" r:id="rId13"/>
    <p:sldId id="393" r:id="rId14"/>
    <p:sldId id="397" r:id="rId15"/>
    <p:sldId id="403" r:id="rId16"/>
    <p:sldId id="405" r:id="rId17"/>
    <p:sldId id="404" r:id="rId18"/>
    <p:sldId id="406" r:id="rId19"/>
    <p:sldId id="407" r:id="rId20"/>
    <p:sldId id="408" r:id="rId21"/>
    <p:sldId id="409" r:id="rId22"/>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id" initials="DOP" lastIdx="2" clrIdx="0"/>
  <p:cmAuthor id="1" name="Susan Pimentel" initials="" lastIdx="1" clrIdx="1"/>
  <p:cmAuthor id="2" name="lhansen" initials="l" lastIdx="4" clrIdx="2"/>
  <p:cmAuthor id="3" name="jdean" initials="j" lastIdx="11" clrIdx="3"/>
  <p:cmAuthor id="4" name="Bonnie Hain" initials="BH" lastIdx="1" clrIdx="4"/>
  <p:cmAuthor id="5" name="jzimba" initials="jz" lastIdx="6" clrIdx="5"/>
  <p:cmAuthor id="6" name="lmeier" initials="l" lastIdx="0" clrIdx="6"/>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626738"/>
    <a:srgbClr val="8F52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8898" autoAdjust="0"/>
  </p:normalViewPr>
  <p:slideViewPr>
    <p:cSldViewPr snapToGrid="0" snapToObjects="1">
      <p:cViewPr>
        <p:scale>
          <a:sx n="60" d="100"/>
          <a:sy n="60" d="100"/>
        </p:scale>
        <p:origin x="-2130" y="-7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0F24437D-C96B-42FA-B853-1A483B219225}" type="datetimeFigureOut">
              <a:rPr lang="en-US" smtClean="0"/>
              <a:pPr/>
              <a:t>8/12/2012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80B204A6-014F-469C-8DB4-AA37308E57B3}" type="slidenum">
              <a:rPr lang="en-US" smtClean="0"/>
              <a:pPr/>
              <a:t>‹#›</a:t>
            </a:fld>
            <a:endParaRPr lang="en-US"/>
          </a:p>
        </p:txBody>
      </p:sp>
    </p:spTree>
    <p:extLst>
      <p:ext uri="{BB962C8B-B14F-4D97-AF65-F5344CB8AC3E}">
        <p14:creationId xmlns:p14="http://schemas.microsoft.com/office/powerpoint/2010/main" val="31425224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BC7C701-0DF5-8242-AE0A-454CA59F7357}" type="datetimeFigureOut">
              <a:rPr lang="en-US" smtClean="0"/>
              <a:pPr/>
              <a:t>8/12/2012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8E78D6D-52A6-CA44-BEC3-6CA89031CD86}" type="slidenum">
              <a:rPr lang="en-US" smtClean="0"/>
              <a:pPr/>
              <a:t>‹#›</a:t>
            </a:fld>
            <a:endParaRPr lang="en-US"/>
          </a:p>
        </p:txBody>
      </p:sp>
    </p:spTree>
    <p:extLst>
      <p:ext uri="{BB962C8B-B14F-4D97-AF65-F5344CB8AC3E}">
        <p14:creationId xmlns:p14="http://schemas.microsoft.com/office/powerpoint/2010/main" val="28677666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3A841F-2A1B-BC41-83F3-BD21470057AA}" type="slidenum">
              <a:rPr lang="en-US"/>
              <a:pPr/>
              <a:t>3</a:t>
            </a:fld>
            <a:endParaRPr lang="en-US"/>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3A841F-2A1B-BC41-83F3-BD21470057AA}" type="slidenum">
              <a:rPr lang="en-US"/>
              <a:pPr/>
              <a:t>4</a:t>
            </a:fld>
            <a:endParaRPr lang="en-US"/>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901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043169A4-1075-4428-94A1-B0DA89CD93D5}" type="slidenum">
              <a:rPr lang="en-US" sz="1200">
                <a:latin typeface="Calibri" pitchFamily="34" charset="0"/>
              </a:rPr>
              <a:pPr eaLnBrk="1" hangingPunct="1"/>
              <a:t>21</a:t>
            </a:fld>
            <a:endParaRPr lang="en-US" sz="12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C5B5723D-93F0-4B4C-B2F2-E20AB2C187DF}"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277243445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fld id="{CFC53C1E-EA2A-4099-BDC8-9BCDAEB0229E}" type="slidenum">
              <a:rPr lang="en-US" smtClean="0"/>
              <a:pPr/>
              <a:t>‹#›</a:t>
            </a:fld>
            <a:endParaRPr lang="en-US" dirty="0"/>
          </a:p>
        </p:txBody>
      </p:sp>
    </p:spTree>
    <p:extLst>
      <p:ext uri="{BB962C8B-B14F-4D97-AF65-F5344CB8AC3E}">
        <p14:creationId xmlns:p14="http://schemas.microsoft.com/office/powerpoint/2010/main" val="33947707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CFC53C1E-EA2A-4099-BDC8-9BCDAEB0229E}" type="slidenum">
              <a:rPr lang="en-US" smtClean="0"/>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31023856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BBE1732-D372-4A08-A104-0C3D48CC6752}"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1412669409"/>
      </p:ext>
    </p:extLst>
  </p:cSld>
  <p:clrMapOvr>
    <a:masterClrMapping/>
  </p:clrMapOvr>
  <p:transition spd="med" advClick="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867012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7"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defTabSz="914400"/>
            <a:endParaRPr lang="en-US"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defTabSz="914400"/>
            <a:endParaRPr lang="en-US"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defTabSz="914400"/>
            <a:endParaRPr lang="en-US">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defTabSz="914400"/>
            <a:fld id="{CFC53C1E-EA2A-4099-BDC8-9BCDAEB0229E}" type="slidenum">
              <a:rPr lang="en-US" smtClean="0"/>
              <a:pPr defTabSz="914400"/>
              <a:t>‹#›</a:t>
            </a:fld>
            <a:endParaRPr lang="en-US" dirty="0"/>
          </a:p>
        </p:txBody>
      </p:sp>
    </p:spTree>
    <p:extLst>
      <p:ext uri="{BB962C8B-B14F-4D97-AF65-F5344CB8AC3E}">
        <p14:creationId xmlns:p14="http://schemas.microsoft.com/office/powerpoint/2010/main" val="530176397"/>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40" y="2298700"/>
            <a:ext cx="6823880" cy="2413000"/>
          </a:xfrm>
        </p:spPr>
        <p:txBody>
          <a:bodyPr>
            <a:noAutofit/>
          </a:bodyPr>
          <a:lstStyle/>
          <a:p>
            <a:pPr algn="ctr"/>
            <a:r>
              <a:rPr lang="en-US" sz="4000" b="1" dirty="0" smtClean="0"/>
              <a:t>Advances in the PARCC Mathematics Assessment</a:t>
            </a:r>
            <a:endParaRPr lang="en-US" sz="4000" b="1" dirty="0"/>
          </a:p>
        </p:txBody>
      </p:sp>
      <p:sp>
        <p:nvSpPr>
          <p:cNvPr id="3" name="Subtitle 2"/>
          <p:cNvSpPr>
            <a:spLocks noGrp="1"/>
          </p:cNvSpPr>
          <p:nvPr>
            <p:ph type="body" sz="quarter" idx="13"/>
          </p:nvPr>
        </p:nvSpPr>
        <p:spPr>
          <a:xfrm>
            <a:off x="4733365" y="4711700"/>
            <a:ext cx="3309803" cy="970009"/>
          </a:xfrm>
        </p:spPr>
        <p:txBody>
          <a:bodyPr>
            <a:normAutofit fontScale="92500" lnSpcReduction="10000"/>
          </a:bodyPr>
          <a:lstStyle/>
          <a:p>
            <a:endParaRPr lang="en-US" dirty="0" smtClean="0">
              <a:solidFill>
                <a:schemeClr val="tx1">
                  <a:lumMod val="65000"/>
                  <a:lumOff val="35000"/>
                </a:schemeClr>
              </a:solidFill>
            </a:endParaRPr>
          </a:p>
          <a:p>
            <a:pPr marL="0" indent="0" algn="r">
              <a:buNone/>
            </a:pPr>
            <a:r>
              <a:rPr lang="en-US" sz="2600" dirty="0" smtClean="0">
                <a:solidFill>
                  <a:schemeClr val="tx1">
                    <a:lumMod val="65000"/>
                    <a:lumOff val="35000"/>
                  </a:schemeClr>
                </a:solidFill>
              </a:rPr>
              <a:t>August 2012</a:t>
            </a:r>
          </a:p>
        </p:txBody>
      </p:sp>
      <p:sp>
        <p:nvSpPr>
          <p:cNvPr id="4" name="Slide Number Placeholder 3"/>
          <p:cNvSpPr>
            <a:spLocks noGrp="1"/>
          </p:cNvSpPr>
          <p:nvPr>
            <p:ph type="sldNum" sz="quarter" idx="12"/>
          </p:nvPr>
        </p:nvSpPr>
        <p:spPr/>
        <p:txBody>
          <a:bodyPr>
            <a:normAutofit lnSpcReduction="10000"/>
          </a:bodyPr>
          <a:lstStyle/>
          <a:p>
            <a:pPr>
              <a:defRPr/>
            </a:pPr>
            <a:fld id="{8B1FB4F6-53D1-4649-B6D3-57C1A85B2B3E}"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8580">
              <a:lnSpc>
                <a:spcPct val="110000"/>
              </a:lnSpc>
            </a:pPr>
            <a:r>
              <a:rPr lang="en-US" dirty="0"/>
              <a:t>Advances in assessment demanded by the shifts</a:t>
            </a:r>
          </a:p>
        </p:txBody>
      </p:sp>
      <p:sp>
        <p:nvSpPr>
          <p:cNvPr id="3" name="Text Placeholder 2"/>
          <p:cNvSpPr>
            <a:spLocks noGrp="1"/>
          </p:cNvSpPr>
          <p:nvPr>
            <p:ph type="body" sz="quarter" idx="13"/>
          </p:nvPr>
        </p:nvSpPr>
        <p:spPr/>
        <p:txBody>
          <a:bodyPr/>
          <a:lstStyle/>
          <a:p>
            <a:pPr marL="68580" indent="0">
              <a:lnSpc>
                <a:spcPct val="110000"/>
              </a:lnSpc>
              <a:buNone/>
            </a:pPr>
            <a:r>
              <a:rPr lang="en-US" sz="2800" b="1" dirty="0">
                <a:solidFill>
                  <a:srgbClr val="7030A0"/>
                </a:solidFill>
              </a:rPr>
              <a:t>Shift </a:t>
            </a:r>
            <a:r>
              <a:rPr lang="en-US" sz="2800" b="1" dirty="0" smtClean="0">
                <a:solidFill>
                  <a:srgbClr val="7030A0"/>
                </a:solidFill>
              </a:rPr>
              <a:t>#3</a:t>
            </a:r>
            <a:r>
              <a:rPr lang="en-US" sz="2800" dirty="0">
                <a:solidFill>
                  <a:srgbClr val="7030A0"/>
                </a:solidFill>
              </a:rPr>
              <a:t> </a:t>
            </a:r>
            <a:r>
              <a:rPr lang="en-US" sz="2800" dirty="0" smtClean="0">
                <a:solidFill>
                  <a:srgbClr val="7030A0"/>
                </a:solidFill>
              </a:rPr>
              <a:t>- </a:t>
            </a:r>
            <a:r>
              <a:rPr lang="en-US" sz="2800" b="1" dirty="0" smtClean="0">
                <a:solidFill>
                  <a:srgbClr val="7030A0"/>
                </a:solidFill>
              </a:rPr>
              <a:t>Rigor: </a:t>
            </a:r>
            <a:r>
              <a:rPr lang="en-US" sz="2800" dirty="0" smtClean="0">
                <a:solidFill>
                  <a:srgbClr val="7030A0"/>
                </a:solidFill>
              </a:rPr>
              <a:t>In major topics, pursue</a:t>
            </a:r>
            <a:r>
              <a:rPr lang="en-US" sz="2800" b="1" dirty="0" smtClean="0">
                <a:solidFill>
                  <a:srgbClr val="7030A0"/>
                </a:solidFill>
              </a:rPr>
              <a:t> conceptual understanding, </a:t>
            </a:r>
            <a:r>
              <a:rPr lang="en-US" sz="2800" dirty="0" smtClean="0">
                <a:solidFill>
                  <a:srgbClr val="7030A0"/>
                </a:solidFill>
              </a:rPr>
              <a:t>procedural skill and </a:t>
            </a:r>
            <a:r>
              <a:rPr lang="en-US" sz="2800" b="1" dirty="0" smtClean="0">
                <a:solidFill>
                  <a:srgbClr val="7030A0"/>
                </a:solidFill>
              </a:rPr>
              <a:t>fluency</a:t>
            </a:r>
            <a:r>
              <a:rPr lang="en-US" sz="2800" dirty="0" smtClean="0">
                <a:solidFill>
                  <a:srgbClr val="7030A0"/>
                </a:solidFill>
              </a:rPr>
              <a:t>, and </a:t>
            </a:r>
            <a:r>
              <a:rPr lang="en-US" sz="2800" b="1" dirty="0" smtClean="0">
                <a:solidFill>
                  <a:srgbClr val="7030A0"/>
                </a:solidFill>
              </a:rPr>
              <a:t>application</a:t>
            </a:r>
            <a:endParaRPr lang="en-US" sz="2800" dirty="0" smtClean="0">
              <a:solidFill>
                <a:srgbClr val="7030A0"/>
              </a:solidFill>
            </a:endParaRPr>
          </a:p>
          <a:p>
            <a:pPr marL="530352" indent="0">
              <a:lnSpc>
                <a:spcPct val="110000"/>
              </a:lnSpc>
              <a:buNone/>
            </a:pPr>
            <a:r>
              <a:rPr lang="en-US" sz="2800" b="1" dirty="0" smtClean="0">
                <a:solidFill>
                  <a:srgbClr val="7030A0"/>
                </a:solidFill>
              </a:rPr>
              <a:t>Advance</a:t>
            </a:r>
            <a:r>
              <a:rPr lang="en-US" sz="2800" dirty="0" smtClean="0">
                <a:solidFill>
                  <a:srgbClr val="7030A0"/>
                </a:solidFill>
              </a:rPr>
              <a:t>: </a:t>
            </a:r>
            <a:r>
              <a:rPr lang="en-US" sz="2800" dirty="0" smtClean="0"/>
              <a:t>PARCC assessments will reach the rigor in the Standards through innovations in technology and item design…</a:t>
            </a:r>
            <a:endParaRPr lang="en-US" sz="2800" dirty="0"/>
          </a:p>
        </p:txBody>
      </p:sp>
      <p:sp>
        <p:nvSpPr>
          <p:cNvPr id="4" name="Slide Number Placeholder 3"/>
          <p:cNvSpPr>
            <a:spLocks noGrp="1"/>
          </p:cNvSpPr>
          <p:nvPr>
            <p:ph type="sldNum" sz="quarter" idx="12"/>
          </p:nvPr>
        </p:nvSpPr>
        <p:spPr/>
        <p:txBody>
          <a:bodyPr>
            <a:normAutofit lnSpcReduction="10000"/>
          </a:bodyPr>
          <a:lstStyle/>
          <a:p>
            <a:pPr>
              <a:defRPr/>
            </a:pPr>
            <a:fld id="{8B1FB4F6-53D1-4649-B6D3-57C1A85B2B3E}" type="slidenum">
              <a:rPr lang="en-US" smtClean="0"/>
              <a:pPr>
                <a:defRPr/>
              </a:pPr>
              <a:t>10</a:t>
            </a:fld>
            <a:endParaRPr lang="en-US"/>
          </a:p>
        </p:txBody>
      </p:sp>
    </p:spTree>
    <p:extLst>
      <p:ext uri="{BB962C8B-B14F-4D97-AF65-F5344CB8AC3E}">
        <p14:creationId xmlns:p14="http://schemas.microsoft.com/office/powerpoint/2010/main" val="21337213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Using Technology to Advance </a:t>
            </a:r>
            <a:r>
              <a:rPr lang="en-US" dirty="0"/>
              <a:t>A</a:t>
            </a:r>
            <a:r>
              <a:rPr lang="en-US" dirty="0" smtClean="0"/>
              <a:t>ssessment </a:t>
            </a:r>
            <a:r>
              <a:rPr lang="en-US" dirty="0"/>
              <a:t>and the S</a:t>
            </a:r>
            <a:r>
              <a:rPr lang="en-US" dirty="0" smtClean="0"/>
              <a:t>hifts</a:t>
            </a:r>
            <a:endParaRPr lang="en-US" dirty="0"/>
          </a:p>
        </p:txBody>
      </p:sp>
      <p:sp>
        <p:nvSpPr>
          <p:cNvPr id="3" name="Text Placeholder 2"/>
          <p:cNvSpPr>
            <a:spLocks noGrp="1"/>
          </p:cNvSpPr>
          <p:nvPr>
            <p:ph type="body" sz="quarter" idx="13"/>
          </p:nvPr>
        </p:nvSpPr>
        <p:spPr>
          <a:xfrm>
            <a:off x="457200" y="1752600"/>
            <a:ext cx="8382000" cy="4443484"/>
          </a:xfrm>
        </p:spPr>
        <p:txBody>
          <a:bodyPr/>
          <a:lstStyle/>
          <a:p>
            <a:pPr marL="514350" indent="-514350"/>
            <a:r>
              <a:rPr lang="en-US" sz="2800" dirty="0" smtClean="0"/>
              <a:t>Technology </a:t>
            </a:r>
            <a:r>
              <a:rPr lang="en-US" sz="2800" dirty="0"/>
              <a:t>enhancements </a:t>
            </a:r>
            <a:r>
              <a:rPr lang="en-US" sz="2800" dirty="0" smtClean="0"/>
              <a:t>supporting </a:t>
            </a:r>
            <a:r>
              <a:rPr lang="en-US" sz="2800" b="1" dirty="0">
                <a:solidFill>
                  <a:srgbClr val="7030A0"/>
                </a:solidFill>
              </a:rPr>
              <a:t>accessibility </a:t>
            </a:r>
            <a:r>
              <a:rPr lang="en-US" sz="2800" dirty="0"/>
              <a:t>(e.g., the ability to hover over a word to see and/or hear its definition, etc</a:t>
            </a:r>
            <a:r>
              <a:rPr lang="en-US" sz="2800" dirty="0" smtClean="0"/>
              <a:t>.)</a:t>
            </a:r>
            <a:endParaRPr lang="en-US" sz="2800" dirty="0"/>
          </a:p>
          <a:p>
            <a:pPr marL="514350" indent="-514350">
              <a:buClr>
                <a:schemeClr val="tx1"/>
              </a:buClr>
            </a:pPr>
            <a:r>
              <a:rPr lang="en-US" sz="2800" b="1" dirty="0" smtClean="0">
                <a:solidFill>
                  <a:srgbClr val="7030A0"/>
                </a:solidFill>
              </a:rPr>
              <a:t>Transformative </a:t>
            </a:r>
            <a:r>
              <a:rPr lang="en-US" sz="2800" b="1" dirty="0">
                <a:solidFill>
                  <a:srgbClr val="7030A0"/>
                </a:solidFill>
              </a:rPr>
              <a:t>formats </a:t>
            </a:r>
            <a:r>
              <a:rPr lang="en-US" sz="2800" dirty="0"/>
              <a:t>making possible what </a:t>
            </a:r>
            <a:r>
              <a:rPr lang="en-US" sz="2800" dirty="0" smtClean="0"/>
              <a:t>can not </a:t>
            </a:r>
            <a:r>
              <a:rPr lang="en-US" sz="2800" dirty="0"/>
              <a:t>be done </a:t>
            </a:r>
            <a:r>
              <a:rPr lang="en-US" sz="2800" dirty="0" smtClean="0"/>
              <a:t>with traditional paper-pencil assessments </a:t>
            </a:r>
            <a:r>
              <a:rPr lang="en-US" sz="2800" dirty="0"/>
              <a:t>(e.g</a:t>
            </a:r>
            <a:r>
              <a:rPr lang="en-US" sz="2800" dirty="0" smtClean="0"/>
              <a:t>., simulations </a:t>
            </a:r>
            <a:r>
              <a:rPr lang="en-US" sz="2800" dirty="0"/>
              <a:t>to improve a model, </a:t>
            </a:r>
            <a:r>
              <a:rPr lang="en-US" sz="2800" dirty="0" smtClean="0"/>
              <a:t>game-like </a:t>
            </a:r>
            <a:r>
              <a:rPr lang="en-US" sz="2800" dirty="0"/>
              <a:t>environments, drawing/constructing diagrams or visual models, etc</a:t>
            </a:r>
            <a:r>
              <a:rPr lang="en-US" sz="2800" dirty="0" smtClean="0"/>
              <a:t>.)</a:t>
            </a:r>
          </a:p>
          <a:p>
            <a:pPr marL="514350" indent="-514350"/>
            <a:r>
              <a:rPr lang="en-US" sz="2800" dirty="0" smtClean="0"/>
              <a:t>Getting </a:t>
            </a:r>
            <a:r>
              <a:rPr lang="en-US" sz="2800" b="1" dirty="0" smtClean="0">
                <a:solidFill>
                  <a:srgbClr val="7030A0"/>
                </a:solidFill>
              </a:rPr>
              <a:t>beyond the bubble </a:t>
            </a:r>
            <a:r>
              <a:rPr lang="en-US" sz="2800" dirty="0" smtClean="0"/>
              <a:t>and avoiding drawbacks of traditional selected response such as guessing or choice elimination.</a:t>
            </a:r>
            <a:endParaRPr lang="en-US" sz="2800" dirty="0"/>
          </a:p>
        </p:txBody>
      </p:sp>
      <p:sp>
        <p:nvSpPr>
          <p:cNvPr id="4" name="Slide Number Placeholder 3"/>
          <p:cNvSpPr>
            <a:spLocks noGrp="1"/>
          </p:cNvSpPr>
          <p:nvPr>
            <p:ph type="sldNum" sz="quarter" idx="12"/>
          </p:nvPr>
        </p:nvSpPr>
        <p:spPr/>
        <p:txBody>
          <a:bodyPr>
            <a:normAutofit lnSpcReduction="10000"/>
          </a:bodyPr>
          <a:lstStyle/>
          <a:p>
            <a:pPr>
              <a:defRPr/>
            </a:pPr>
            <a:fld id="{8B1FB4F6-53D1-4649-B6D3-57C1A85B2B3E}" type="slidenum">
              <a:rPr lang="en-US" smtClean="0"/>
              <a:pPr>
                <a:defRPr/>
              </a:pPr>
              <a:t>11</a:t>
            </a:fld>
            <a:endParaRPr lang="en-US"/>
          </a:p>
        </p:txBody>
      </p:sp>
    </p:spTree>
    <p:extLst>
      <p:ext uri="{BB962C8B-B14F-4D97-AF65-F5344CB8AC3E}">
        <p14:creationId xmlns:p14="http://schemas.microsoft.com/office/powerpoint/2010/main" val="42535797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Using </a:t>
            </a:r>
            <a:r>
              <a:rPr lang="en-US" dirty="0"/>
              <a:t>T</a:t>
            </a:r>
            <a:r>
              <a:rPr lang="en-US" dirty="0" smtClean="0"/>
              <a:t>echnology to Advance Assessment </a:t>
            </a:r>
            <a:r>
              <a:rPr lang="en-US" dirty="0"/>
              <a:t>and the S</a:t>
            </a:r>
            <a:r>
              <a:rPr lang="en-US" dirty="0" smtClean="0"/>
              <a:t>hifts</a:t>
            </a:r>
            <a:endParaRPr lang="en-US" dirty="0"/>
          </a:p>
        </p:txBody>
      </p:sp>
      <p:sp>
        <p:nvSpPr>
          <p:cNvPr id="3" name="Text Placeholder 2"/>
          <p:cNvSpPr>
            <a:spLocks noGrp="1"/>
          </p:cNvSpPr>
          <p:nvPr>
            <p:ph type="body" sz="quarter" idx="13"/>
          </p:nvPr>
        </p:nvSpPr>
        <p:spPr/>
        <p:txBody>
          <a:bodyPr/>
          <a:lstStyle/>
          <a:p>
            <a:pPr marL="514350" indent="-514350"/>
            <a:r>
              <a:rPr lang="en-US" sz="2800" dirty="0"/>
              <a:t>Capturing </a:t>
            </a:r>
            <a:r>
              <a:rPr lang="en-US" sz="2800" b="1" dirty="0">
                <a:solidFill>
                  <a:srgbClr val="7030A0"/>
                </a:solidFill>
              </a:rPr>
              <a:t>complex student responses </a:t>
            </a:r>
            <a:r>
              <a:rPr lang="en-US" sz="2800" dirty="0"/>
              <a:t>through a device interface (e.g., using drawing tools, symbol palettes, etc</a:t>
            </a:r>
            <a:r>
              <a:rPr lang="en-US" sz="2800" dirty="0" smtClean="0"/>
              <a:t>.)</a:t>
            </a:r>
            <a:endParaRPr lang="en-US" sz="2800" dirty="0"/>
          </a:p>
          <a:p>
            <a:pPr marL="514350" indent="-514350"/>
            <a:r>
              <a:rPr lang="en-US" sz="2800" dirty="0"/>
              <a:t>Machine scorable multi-step tasks  are </a:t>
            </a:r>
            <a:r>
              <a:rPr lang="en-US" sz="2800" b="1" dirty="0">
                <a:solidFill>
                  <a:srgbClr val="7030A0"/>
                </a:solidFill>
              </a:rPr>
              <a:t>more efficient </a:t>
            </a:r>
            <a:r>
              <a:rPr lang="en-US" sz="2800" dirty="0"/>
              <a:t>to administer and score</a:t>
            </a:r>
            <a:r>
              <a:rPr lang="en-US" sz="2800" dirty="0" smtClean="0"/>
              <a:t>.</a:t>
            </a:r>
            <a:endParaRPr lang="en-US" sz="2800" dirty="0"/>
          </a:p>
          <a:p>
            <a:pPr marL="68580" indent="0">
              <a:lnSpc>
                <a:spcPct val="110000"/>
              </a:lnSpc>
              <a:buNone/>
            </a:pPr>
            <a:endParaRPr lang="en-US" sz="1800" dirty="0"/>
          </a:p>
          <a:p>
            <a:pPr marL="0" indent="0">
              <a:buNone/>
            </a:pPr>
            <a:endParaRPr lang="en-US" sz="2800" dirty="0"/>
          </a:p>
        </p:txBody>
      </p:sp>
      <p:sp>
        <p:nvSpPr>
          <p:cNvPr id="4" name="Slide Number Placeholder 3"/>
          <p:cNvSpPr>
            <a:spLocks noGrp="1"/>
          </p:cNvSpPr>
          <p:nvPr>
            <p:ph type="sldNum" sz="quarter" idx="12"/>
          </p:nvPr>
        </p:nvSpPr>
        <p:spPr/>
        <p:txBody>
          <a:bodyPr>
            <a:normAutofit lnSpcReduction="10000"/>
          </a:bodyPr>
          <a:lstStyle/>
          <a:p>
            <a:pPr>
              <a:defRPr/>
            </a:pPr>
            <a:fld id="{8B1FB4F6-53D1-4649-B6D3-57C1A85B2B3E}" type="slidenum">
              <a:rPr lang="en-US" smtClean="0"/>
              <a:pPr>
                <a:defRPr/>
              </a:pPr>
              <a:t>12</a:t>
            </a:fld>
            <a:endParaRPr lang="en-US"/>
          </a:p>
        </p:txBody>
      </p:sp>
    </p:spTree>
    <p:extLst>
      <p:ext uri="{BB962C8B-B14F-4D97-AF65-F5344CB8AC3E}">
        <p14:creationId xmlns:p14="http://schemas.microsoft.com/office/powerpoint/2010/main" val="5057135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Sample Items Illustrating the Advances in Assessment</a:t>
            </a:r>
            <a:endParaRPr lang="en-US" dirty="0"/>
          </a:p>
        </p:txBody>
      </p:sp>
      <p:sp>
        <p:nvSpPr>
          <p:cNvPr id="3" name="Text Placeholder 2"/>
          <p:cNvSpPr>
            <a:spLocks noGrp="1"/>
          </p:cNvSpPr>
          <p:nvPr>
            <p:ph type="body" sz="quarter" idx="13"/>
          </p:nvPr>
        </p:nvSpPr>
        <p:spPr/>
        <p:txBody>
          <a:bodyPr/>
          <a:lstStyle/>
          <a:p>
            <a:pPr marL="68580" indent="0">
              <a:lnSpc>
                <a:spcPct val="110000"/>
              </a:lnSpc>
              <a:buNone/>
            </a:pPr>
            <a:r>
              <a:rPr lang="en-US" sz="2800" dirty="0" smtClean="0"/>
              <a:t>The next section of this presentation is comprised of sample items that illustrate some of the advances called for by the three shifts. </a:t>
            </a:r>
            <a:endParaRPr lang="en-US" sz="2800" dirty="0"/>
          </a:p>
          <a:p>
            <a:pPr marL="0" indent="0">
              <a:buNone/>
            </a:pPr>
            <a:endParaRPr lang="en-US" sz="2800" dirty="0" smtClean="0"/>
          </a:p>
        </p:txBody>
      </p:sp>
      <p:sp>
        <p:nvSpPr>
          <p:cNvPr id="4" name="Slide Number Placeholder 3"/>
          <p:cNvSpPr>
            <a:spLocks noGrp="1"/>
          </p:cNvSpPr>
          <p:nvPr>
            <p:ph type="sldNum" sz="quarter" idx="12"/>
          </p:nvPr>
        </p:nvSpPr>
        <p:spPr/>
        <p:txBody>
          <a:bodyPr>
            <a:normAutofit lnSpcReduction="10000"/>
          </a:bodyPr>
          <a:lstStyle/>
          <a:p>
            <a:pPr>
              <a:defRPr/>
            </a:pPr>
            <a:fld id="{8B1FB4F6-53D1-4649-B6D3-57C1A85B2B3E}" type="slidenum">
              <a:rPr lang="en-US" smtClean="0"/>
              <a:pPr>
                <a:defRPr/>
              </a:pPr>
              <a:t>13</a:t>
            </a:fld>
            <a:endParaRPr lang="en-US"/>
          </a:p>
        </p:txBody>
      </p:sp>
    </p:spTree>
    <p:extLst>
      <p:ext uri="{BB962C8B-B14F-4D97-AF65-F5344CB8AC3E}">
        <p14:creationId xmlns:p14="http://schemas.microsoft.com/office/powerpoint/2010/main" val="22268514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Overview of Mathematics Task Types</a:t>
            </a:r>
            <a:endParaRPr lang="en-US" dirty="0"/>
          </a:p>
        </p:txBody>
      </p:sp>
      <p:sp>
        <p:nvSpPr>
          <p:cNvPr id="3" name="Text Placeholder 2"/>
          <p:cNvSpPr>
            <a:spLocks noGrp="1"/>
          </p:cNvSpPr>
          <p:nvPr>
            <p:ph type="body" sz="quarter" idx="13"/>
          </p:nvPr>
        </p:nvSpPr>
        <p:spPr>
          <a:xfrm>
            <a:off x="143296" y="1616120"/>
            <a:ext cx="8877874" cy="3810000"/>
          </a:xfrm>
        </p:spPr>
        <p:txBody>
          <a:bodyPr/>
          <a:lstStyle/>
          <a:p>
            <a:pPr marL="68580" indent="0">
              <a:lnSpc>
                <a:spcPct val="110000"/>
              </a:lnSpc>
              <a:buNone/>
            </a:pPr>
            <a:r>
              <a:rPr lang="en-US" sz="2500" dirty="0" smtClean="0"/>
              <a:t>PARCC mathematics assessments will include three types of tasks. </a:t>
            </a:r>
            <a:endParaRPr lang="en-US" sz="2500" dirty="0"/>
          </a:p>
        </p:txBody>
      </p:sp>
      <p:sp>
        <p:nvSpPr>
          <p:cNvPr id="4" name="Slide Number Placeholder 3"/>
          <p:cNvSpPr>
            <a:spLocks noGrp="1"/>
          </p:cNvSpPr>
          <p:nvPr>
            <p:ph type="sldNum" sz="quarter" idx="12"/>
          </p:nvPr>
        </p:nvSpPr>
        <p:spPr/>
        <p:txBody>
          <a:bodyPr>
            <a:normAutofit lnSpcReduction="10000"/>
          </a:bodyPr>
          <a:lstStyle/>
          <a:p>
            <a:pPr>
              <a:defRPr/>
            </a:pPr>
            <a:fld id="{8B1FB4F6-53D1-4649-B6D3-57C1A85B2B3E}" type="slidenum">
              <a:rPr lang="en-US" smtClean="0"/>
              <a:pPr>
                <a:defRPr/>
              </a:pPr>
              <a:t>14</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672975689"/>
              </p:ext>
            </p:extLst>
          </p:nvPr>
        </p:nvGraphicFramePr>
        <p:xfrm>
          <a:off x="245660" y="2275896"/>
          <a:ext cx="8575343" cy="4267200"/>
        </p:xfrm>
        <a:graphic>
          <a:graphicData uri="http://schemas.openxmlformats.org/drawingml/2006/table">
            <a:tbl>
              <a:tblPr firstRow="1" bandRow="1">
                <a:tableStyleId>{17292A2E-F333-43FB-9621-5CBBE7FDCDCB}</a:tableStyleId>
              </a:tblPr>
              <a:tblGrid>
                <a:gridCol w="2047164"/>
                <a:gridCol w="6528179"/>
              </a:tblGrid>
              <a:tr h="262579">
                <a:tc>
                  <a:txBody>
                    <a:bodyPr/>
                    <a:lstStyle/>
                    <a:p>
                      <a:r>
                        <a:rPr lang="en-US" sz="1600" dirty="0" smtClean="0"/>
                        <a:t>Task</a:t>
                      </a:r>
                      <a:r>
                        <a:rPr lang="en-US" sz="1600" baseline="0" dirty="0" smtClean="0"/>
                        <a:t> Type</a:t>
                      </a:r>
                      <a:endParaRPr lang="en-US" sz="1600" b="1" dirty="0"/>
                    </a:p>
                  </a:txBody>
                  <a:tcPr/>
                </a:tc>
                <a:tc>
                  <a:txBody>
                    <a:bodyPr/>
                    <a:lstStyle/>
                    <a:p>
                      <a:r>
                        <a:rPr lang="en-US" sz="1600" dirty="0" smtClean="0"/>
                        <a:t>Description of Task Type</a:t>
                      </a:r>
                      <a:endParaRPr lang="en-US" sz="1600" b="1" dirty="0"/>
                    </a:p>
                  </a:txBody>
                  <a:tcPr/>
                </a:tc>
              </a:tr>
              <a:tr h="822107">
                <a:tc>
                  <a:txBody>
                    <a:bodyPr/>
                    <a:lstStyle/>
                    <a:p>
                      <a:r>
                        <a:rPr lang="en-US" sz="1600" b="1" baseline="0" dirty="0" smtClean="0"/>
                        <a:t>I. Tasks assessing </a:t>
                      </a:r>
                      <a:r>
                        <a:rPr lang="en-US" sz="1600" b="1" i="1" baseline="0" dirty="0" smtClean="0"/>
                        <a:t>concepts, skills and procedures </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600" baseline="0" dirty="0" smtClean="0"/>
                        <a:t>Balance of conceptual understanding, fluency, and application</a:t>
                      </a:r>
                    </a:p>
                    <a:p>
                      <a:pPr marL="285750" indent="-285750">
                        <a:buFont typeface="Arial" pitchFamily="34" charset="0"/>
                        <a:buChar char="•"/>
                      </a:pPr>
                      <a:r>
                        <a:rPr lang="en-US" sz="1600" baseline="0" dirty="0" smtClean="0"/>
                        <a:t>Can involve any or all mathematical practice standards</a:t>
                      </a:r>
                    </a:p>
                    <a:p>
                      <a:pPr marL="285750" indent="-285750">
                        <a:buFont typeface="Arial" pitchFamily="34" charset="0"/>
                        <a:buChar char="•"/>
                      </a:pPr>
                      <a:r>
                        <a:rPr lang="en-US" sz="1600" dirty="0" smtClean="0"/>
                        <a:t>Machine scorable including innovative,</a:t>
                      </a:r>
                      <a:r>
                        <a:rPr lang="en-US" sz="1600" baseline="0" dirty="0" smtClean="0"/>
                        <a:t> computer-based formats</a:t>
                      </a:r>
                    </a:p>
                    <a:p>
                      <a:pPr marL="285750" indent="-285750">
                        <a:buFont typeface="Arial" pitchFamily="34" charset="0"/>
                        <a:buChar char="•"/>
                      </a:pPr>
                      <a:r>
                        <a:rPr lang="en-US" sz="1600" baseline="0" dirty="0" smtClean="0"/>
                        <a:t>Will appear on the End of Year and Performance Based Assessment components</a:t>
                      </a:r>
                      <a:endParaRPr lang="en-US" sz="1600" dirty="0"/>
                    </a:p>
                  </a:txBody>
                  <a:tcPr/>
                </a:tc>
              </a:tr>
              <a:tr h="822107">
                <a:tc>
                  <a:txBody>
                    <a:bodyPr/>
                    <a:lstStyle/>
                    <a:p>
                      <a:r>
                        <a:rPr lang="en-US" sz="1600" b="1" dirty="0" smtClean="0"/>
                        <a:t>II. Tasks </a:t>
                      </a:r>
                      <a:r>
                        <a:rPr lang="en-US" sz="1600" b="1" baseline="0" dirty="0" smtClean="0"/>
                        <a:t>assessing </a:t>
                      </a:r>
                      <a:r>
                        <a:rPr lang="en-US" sz="1600" b="1" i="1" baseline="0" dirty="0" smtClean="0"/>
                        <a:t>expressing mathematical reasoning </a:t>
                      </a:r>
                    </a:p>
                  </a:txBody>
                  <a:tcPr/>
                </a:tc>
                <a:tc>
                  <a:txBody>
                    <a:bodyPr/>
                    <a:lstStyle/>
                    <a:p>
                      <a:pPr marL="285750" indent="-285750">
                        <a:buFont typeface="Arial" pitchFamily="34" charset="0"/>
                        <a:buChar char="•"/>
                      </a:pPr>
                      <a:r>
                        <a:rPr lang="en-US" sz="1600" dirty="0" smtClean="0"/>
                        <a:t>Each task calls for written arguments</a:t>
                      </a:r>
                      <a:r>
                        <a:rPr lang="en-US" sz="1600" baseline="0" dirty="0" smtClean="0"/>
                        <a:t> / justifications, critique of reasoning, or precision in mathematical statements (MP.3, 6).</a:t>
                      </a:r>
                    </a:p>
                    <a:p>
                      <a:pPr marL="285750" indent="-285750">
                        <a:buFont typeface="Arial" pitchFamily="34" charset="0"/>
                        <a:buChar char="•"/>
                      </a:pPr>
                      <a:r>
                        <a:rPr lang="en-US" sz="1600" baseline="0" dirty="0" smtClean="0"/>
                        <a:t>Can involve other mathematical practice standards</a:t>
                      </a:r>
                    </a:p>
                    <a:p>
                      <a:pPr marL="285750" indent="-285750">
                        <a:buFont typeface="Arial" pitchFamily="34" charset="0"/>
                        <a:buChar char="•"/>
                      </a:pPr>
                      <a:r>
                        <a:rPr lang="en-US" sz="1600" baseline="0" dirty="0" smtClean="0"/>
                        <a:t>May include a mix of machine scored and hand scored responses</a:t>
                      </a:r>
                    </a:p>
                    <a:p>
                      <a:pPr marL="285750" indent="-285750">
                        <a:buFont typeface="Arial" pitchFamily="34" charset="0"/>
                        <a:buChar char="•"/>
                      </a:pPr>
                      <a:r>
                        <a:rPr lang="en-US" sz="1600" baseline="0" dirty="0" smtClean="0"/>
                        <a:t>Included on the Performance Based Assessment component</a:t>
                      </a:r>
                    </a:p>
                  </a:txBody>
                  <a:tcPr/>
                </a:tc>
              </a:tr>
              <a:tr h="822107">
                <a:tc>
                  <a:txBody>
                    <a:bodyPr/>
                    <a:lstStyle/>
                    <a:p>
                      <a:r>
                        <a:rPr lang="en-US" sz="1600" b="1" dirty="0" smtClean="0"/>
                        <a:t>III. Tasks assessing </a:t>
                      </a:r>
                      <a:r>
                        <a:rPr lang="en-US" sz="1600" b="1" i="1" dirty="0" smtClean="0"/>
                        <a:t>modeling</a:t>
                      </a:r>
                      <a:r>
                        <a:rPr lang="en-US" sz="1600" b="1" i="1" baseline="0" dirty="0" smtClean="0"/>
                        <a:t> / applications </a:t>
                      </a:r>
                    </a:p>
                  </a:txBody>
                  <a:tcPr/>
                </a:tc>
                <a:tc>
                  <a:txBody>
                    <a:bodyPr/>
                    <a:lstStyle/>
                    <a:p>
                      <a:pPr marL="285750" indent="-285750">
                        <a:buFont typeface="Arial" pitchFamily="34" charset="0"/>
                        <a:buChar char="•"/>
                      </a:pPr>
                      <a:r>
                        <a:rPr lang="en-US" sz="1600" dirty="0" smtClean="0"/>
                        <a:t>Each task calls for modeling/application</a:t>
                      </a:r>
                      <a:r>
                        <a:rPr lang="en-US" sz="1600" baseline="0" dirty="0" smtClean="0"/>
                        <a:t> in a real-world context or scenario (MP.4) </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600" baseline="0" dirty="0" smtClean="0"/>
                        <a:t>Can involve other mathematical practice standards.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600" baseline="0" dirty="0" smtClean="0"/>
                        <a:t>May include a mix of machine scored and hand scored responses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600" baseline="0" dirty="0" smtClean="0"/>
                        <a:t>Included on the Performance Based Assessment component</a:t>
                      </a:r>
                    </a:p>
                  </a:txBody>
                  <a:tcPr/>
                </a:tc>
              </a:tr>
            </a:tbl>
          </a:graphicData>
        </a:graphic>
      </p:graphicFrame>
      <p:sp>
        <p:nvSpPr>
          <p:cNvPr id="6" name="TextBox 5"/>
          <p:cNvSpPr txBox="1"/>
          <p:nvPr/>
        </p:nvSpPr>
        <p:spPr>
          <a:xfrm>
            <a:off x="609602" y="6569078"/>
            <a:ext cx="8211401" cy="261610"/>
          </a:xfrm>
          <a:prstGeom prst="rect">
            <a:avLst/>
          </a:prstGeom>
          <a:noFill/>
        </p:spPr>
        <p:txBody>
          <a:bodyPr wrap="square" rtlCol="0">
            <a:spAutoFit/>
          </a:bodyPr>
          <a:lstStyle/>
          <a:p>
            <a:r>
              <a:rPr lang="en-US" sz="1050" dirty="0"/>
              <a:t>F</a:t>
            </a:r>
            <a:r>
              <a:rPr lang="en-US" sz="1050" dirty="0" smtClean="0"/>
              <a:t>or more information see PARCC Item Development ITN Appendix D.  </a:t>
            </a:r>
            <a:endParaRPr lang="en-US" sz="1050" dirty="0"/>
          </a:p>
        </p:txBody>
      </p:sp>
    </p:spTree>
    <p:extLst>
      <p:ext uri="{BB962C8B-B14F-4D97-AF65-F5344CB8AC3E}">
        <p14:creationId xmlns:p14="http://schemas.microsoft.com/office/powerpoint/2010/main" val="36181687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 7 Illustrative Sample Item</a:t>
            </a:r>
            <a:endParaRPr lang="en-US" dirty="0"/>
          </a:p>
        </p:txBody>
      </p:sp>
      <p:sp>
        <p:nvSpPr>
          <p:cNvPr id="3" name="Slide Number Placeholder 2"/>
          <p:cNvSpPr>
            <a:spLocks noGrp="1"/>
          </p:cNvSpPr>
          <p:nvPr>
            <p:ph type="sldNum" sz="quarter" idx="12"/>
          </p:nvPr>
        </p:nvSpPr>
        <p:spPr/>
        <p:txBody>
          <a:bodyPr>
            <a:normAutofit lnSpcReduction="10000"/>
          </a:bodyPr>
          <a:lstStyle/>
          <a:p>
            <a:pPr>
              <a:defRPr/>
            </a:pPr>
            <a:fld id="{8B1FB4F6-53D1-4649-B6D3-57C1A85B2B3E}" type="slidenum">
              <a:rPr lang="en-US" smtClean="0"/>
              <a:pPr>
                <a:defRPr/>
              </a:pPr>
              <a:t>15</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2" y="1935382"/>
            <a:ext cx="8090045" cy="4496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87616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Aligns to the Standards and Reflects Good Practice</a:t>
            </a:r>
            <a:endParaRPr lang="en-US" dirty="0"/>
          </a:p>
        </p:txBody>
      </p:sp>
      <p:sp>
        <p:nvSpPr>
          <p:cNvPr id="3" name="Slide Number Placeholder 2"/>
          <p:cNvSpPr>
            <a:spLocks noGrp="1"/>
          </p:cNvSpPr>
          <p:nvPr>
            <p:ph type="sldNum" sz="quarter" idx="12"/>
          </p:nvPr>
        </p:nvSpPr>
        <p:spPr/>
        <p:txBody>
          <a:bodyPr>
            <a:normAutofit lnSpcReduction="10000"/>
          </a:bodyPr>
          <a:lstStyle/>
          <a:p>
            <a:pPr>
              <a:defRPr/>
            </a:pPr>
            <a:fld id="{8B1FB4F6-53D1-4649-B6D3-57C1A85B2B3E}" type="slidenum">
              <a:rPr lang="en-US" smtClean="0"/>
              <a:pPr>
                <a:defRPr/>
              </a:pPr>
              <a:t>16</a:t>
            </a:fld>
            <a:endParaRPr lang="en-US"/>
          </a:p>
        </p:txBody>
      </p:sp>
      <p:sp>
        <p:nvSpPr>
          <p:cNvPr id="4" name="Text Placeholder 3"/>
          <p:cNvSpPr>
            <a:spLocks noGrp="1"/>
          </p:cNvSpPr>
          <p:nvPr>
            <p:ph type="body" sz="quarter" idx="13"/>
          </p:nvPr>
        </p:nvSpPr>
        <p:spPr/>
        <p:txBody>
          <a:bodyPr/>
          <a:lstStyle/>
          <a:p>
            <a:pPr marL="0" indent="0">
              <a:spcAft>
                <a:spcPts val="1200"/>
              </a:spcAft>
              <a:buNone/>
            </a:pPr>
            <a:r>
              <a:rPr lang="en-US" sz="2000" b="1" dirty="0" smtClean="0"/>
              <a:t>Grade 7 Sample Illustrative Item: Speed</a:t>
            </a:r>
            <a:endParaRPr lang="en-US" sz="2000" i="1" dirty="0"/>
          </a:p>
          <a:p>
            <a:pPr marL="0" indent="0">
              <a:buNone/>
            </a:pPr>
            <a:r>
              <a:rPr lang="en-US" sz="2000" i="1" dirty="0" smtClean="0"/>
              <a:t>Task Type I: Tasks </a:t>
            </a:r>
            <a:r>
              <a:rPr lang="en-US" sz="2000" i="1" dirty="0"/>
              <a:t>assessing concepts, skills and procedures </a:t>
            </a:r>
          </a:p>
          <a:p>
            <a:pPr marL="0" indent="0">
              <a:buNone/>
            </a:pPr>
            <a:r>
              <a:rPr lang="en-US" sz="2000" i="1" dirty="0" smtClean="0"/>
              <a:t>Alignment: Most Relevant Content Standard(s)</a:t>
            </a:r>
            <a:endParaRPr lang="en-US" sz="2000" dirty="0" smtClean="0"/>
          </a:p>
          <a:p>
            <a:r>
              <a:rPr lang="en-US" sz="2000" dirty="0" smtClean="0"/>
              <a:t>7.RP.2b</a:t>
            </a:r>
            <a:r>
              <a:rPr lang="en-US" sz="2000" dirty="0"/>
              <a:t>. Identify the constant of proportionality (unit rate) in tables, graphs, equations, diagrams, and verbal descriptions of proportional </a:t>
            </a:r>
            <a:r>
              <a:rPr lang="en-US" sz="2000" dirty="0" smtClean="0"/>
              <a:t>relationships</a:t>
            </a:r>
            <a:r>
              <a:rPr lang="en-US" sz="2000" dirty="0"/>
              <a:t>. </a:t>
            </a:r>
          </a:p>
          <a:p>
            <a:r>
              <a:rPr lang="en-US" sz="2000" dirty="0"/>
              <a:t>In addition, see 7.RP.2d: Explain what a point (</a:t>
            </a:r>
            <a:r>
              <a:rPr lang="en-US" sz="2000" i="1" dirty="0"/>
              <a:t>x</a:t>
            </a:r>
            <a:r>
              <a:rPr lang="en-US" sz="2000" dirty="0"/>
              <a:t>,</a:t>
            </a:r>
            <a:r>
              <a:rPr lang="en-US" sz="2000" i="1" dirty="0"/>
              <a:t> </a:t>
            </a:r>
            <a:r>
              <a:rPr lang="en-US" sz="2000" dirty="0"/>
              <a:t>y) on the graph of a proportional relationship means in terms of the situation, with special attention to the points (0, 0) and (1, </a:t>
            </a:r>
            <a:r>
              <a:rPr lang="en-US" sz="2000" i="1" dirty="0"/>
              <a:t>r</a:t>
            </a:r>
            <a:r>
              <a:rPr lang="en-US" sz="2000" dirty="0"/>
              <a:t>) where r is the unit rate. (The “explain” portion is not required in the task, but the task involves some of the concepts detailed here</a:t>
            </a:r>
            <a:r>
              <a:rPr lang="en-US" sz="2000" dirty="0" smtClean="0"/>
              <a:t>.)</a:t>
            </a:r>
          </a:p>
          <a:p>
            <a:pPr marL="0" indent="0">
              <a:buNone/>
            </a:pPr>
            <a:r>
              <a:rPr lang="en-US" sz="2000" i="1" dirty="0"/>
              <a:t>Alignment: Most Relevant Mathematical Practice(s</a:t>
            </a:r>
            <a:r>
              <a:rPr lang="en-US" sz="2000" i="1" dirty="0" smtClean="0"/>
              <a:t>)</a:t>
            </a:r>
          </a:p>
          <a:p>
            <a:r>
              <a:rPr lang="en-US" sz="2000" dirty="0" smtClean="0"/>
              <a:t>MP.2 </a:t>
            </a:r>
            <a:r>
              <a:rPr lang="en-US" sz="2000" dirty="0"/>
              <a:t>enters (Reason abstractly and quantitatively), as students must relate the graphs and tables to each other via the unit rate and then to the context at hand.</a:t>
            </a:r>
            <a:endParaRPr lang="en-US" sz="2000" dirty="0" smtClean="0"/>
          </a:p>
          <a:p>
            <a:pPr marL="0" indent="0">
              <a:buNone/>
            </a:pPr>
            <a:endParaRPr lang="en-US" sz="2000" dirty="0"/>
          </a:p>
        </p:txBody>
      </p:sp>
    </p:spTree>
    <p:extLst>
      <p:ext uri="{BB962C8B-B14F-4D97-AF65-F5344CB8AC3E}">
        <p14:creationId xmlns:p14="http://schemas.microsoft.com/office/powerpoint/2010/main" val="27910324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Aligns to the Standards and Reflects Good Practice</a:t>
            </a:r>
            <a:endParaRPr lang="en-US" dirty="0"/>
          </a:p>
        </p:txBody>
      </p:sp>
      <p:sp>
        <p:nvSpPr>
          <p:cNvPr id="3" name="Slide Number Placeholder 2"/>
          <p:cNvSpPr>
            <a:spLocks noGrp="1"/>
          </p:cNvSpPr>
          <p:nvPr>
            <p:ph type="sldNum" sz="quarter" idx="12"/>
          </p:nvPr>
        </p:nvSpPr>
        <p:spPr/>
        <p:txBody>
          <a:bodyPr>
            <a:normAutofit lnSpcReduction="10000"/>
          </a:bodyPr>
          <a:lstStyle/>
          <a:p>
            <a:pPr>
              <a:defRPr/>
            </a:pPr>
            <a:fld id="{8B1FB4F6-53D1-4649-B6D3-57C1A85B2B3E}" type="slidenum">
              <a:rPr lang="en-US" smtClean="0"/>
              <a:pPr>
                <a:defRPr/>
              </a:pPr>
              <a:t>17</a:t>
            </a:fld>
            <a:endParaRPr lang="en-US"/>
          </a:p>
        </p:txBody>
      </p:sp>
      <p:sp>
        <p:nvSpPr>
          <p:cNvPr id="4" name="Text Placeholder 3"/>
          <p:cNvSpPr>
            <a:spLocks noGrp="1"/>
          </p:cNvSpPr>
          <p:nvPr>
            <p:ph type="body" sz="quarter" idx="13"/>
          </p:nvPr>
        </p:nvSpPr>
        <p:spPr/>
        <p:txBody>
          <a:bodyPr/>
          <a:lstStyle/>
          <a:p>
            <a:pPr marL="0" indent="0">
              <a:buNone/>
            </a:pPr>
            <a:r>
              <a:rPr lang="en-US" sz="2000" b="1" dirty="0" smtClean="0"/>
              <a:t>Grade 7 Sample </a:t>
            </a:r>
            <a:r>
              <a:rPr lang="en-US" sz="2000" b="1" dirty="0"/>
              <a:t>Illustrative </a:t>
            </a:r>
            <a:r>
              <a:rPr lang="en-US" sz="2000" b="1" dirty="0" smtClean="0"/>
              <a:t>Item Key Features and Assessment Advances</a:t>
            </a:r>
          </a:p>
          <a:p>
            <a:r>
              <a:rPr lang="en-US" sz="2000" dirty="0" smtClean="0"/>
              <a:t>The PARCC assessment will seek to preserve the focus of the Standards by thoroughly exploring the major work of the grade. </a:t>
            </a:r>
          </a:p>
          <a:p>
            <a:r>
              <a:rPr lang="en-US" sz="2000" dirty="0" smtClean="0"/>
              <a:t>In </a:t>
            </a:r>
            <a:r>
              <a:rPr lang="en-US" sz="2000" dirty="0"/>
              <a:t>this case, a multi-point problem is devoted to a single standard about proportional relationships, which are a major focus in grades 6 and 7. </a:t>
            </a:r>
            <a:endParaRPr lang="en-US" sz="2000" dirty="0" smtClean="0"/>
          </a:p>
          <a:p>
            <a:r>
              <a:rPr lang="en-US" sz="2000" dirty="0" smtClean="0"/>
              <a:t>Unlike </a:t>
            </a:r>
            <a:r>
              <a:rPr lang="en-US" sz="2000" dirty="0"/>
              <a:t>traditional multiple choice, it is difficult to guess the correct answer or use a choice elimination strategy. </a:t>
            </a:r>
          </a:p>
          <a:p>
            <a:r>
              <a:rPr lang="en-US" sz="2000" dirty="0"/>
              <a:t>Variants of the task could probe understanding of unit rates and representations of proportional relationships by showing different scales on the two graphs, and/or by presenting the data in tables C and D with the ordered pairs not equally spaced in time.</a:t>
            </a:r>
          </a:p>
        </p:txBody>
      </p:sp>
    </p:spTree>
    <p:extLst>
      <p:ext uri="{BB962C8B-B14F-4D97-AF65-F5344CB8AC3E}">
        <p14:creationId xmlns:p14="http://schemas.microsoft.com/office/powerpoint/2010/main" val="18905566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School Illustrative Sample Item</a:t>
            </a:r>
            <a:endParaRPr lang="en-US" dirty="0"/>
          </a:p>
        </p:txBody>
      </p:sp>
      <p:sp>
        <p:nvSpPr>
          <p:cNvPr id="3" name="Slide Number Placeholder 2"/>
          <p:cNvSpPr>
            <a:spLocks noGrp="1"/>
          </p:cNvSpPr>
          <p:nvPr>
            <p:ph type="sldNum" sz="quarter" idx="12"/>
          </p:nvPr>
        </p:nvSpPr>
        <p:spPr/>
        <p:txBody>
          <a:bodyPr>
            <a:normAutofit lnSpcReduction="10000"/>
          </a:bodyPr>
          <a:lstStyle/>
          <a:p>
            <a:pPr>
              <a:defRPr/>
            </a:pPr>
            <a:fld id="{8B1FB4F6-53D1-4649-B6D3-57C1A85B2B3E}" type="slidenum">
              <a:rPr lang="en-US" smtClean="0"/>
              <a:pPr>
                <a:defRPr/>
              </a:pPr>
              <a:t>18</a:t>
            </a:fld>
            <a:endParaRPr lang="en-US"/>
          </a:p>
        </p:txBody>
      </p:sp>
      <p:sp>
        <p:nvSpPr>
          <p:cNvPr id="4" name="Text Placeholder 3"/>
          <p:cNvSpPr>
            <a:spLocks noGrp="1"/>
          </p:cNvSpPr>
          <p:nvPr>
            <p:ph type="body" sz="quarter" idx="13"/>
          </p:nvPr>
        </p:nvSpPr>
        <p:spPr>
          <a:xfrm>
            <a:off x="457200" y="1752600"/>
            <a:ext cx="8382000" cy="581167"/>
          </a:xfrm>
        </p:spPr>
        <p:txBody>
          <a:bodyPr/>
          <a:lstStyle/>
          <a:p>
            <a:pPr marL="0" indent="0" algn="ctr">
              <a:buNone/>
            </a:pPr>
            <a:r>
              <a:rPr lang="en-US" sz="2800" dirty="0" smtClean="0"/>
              <a:t>Seeing </a:t>
            </a:r>
            <a:r>
              <a:rPr lang="en-US" sz="2800" dirty="0"/>
              <a:t>Structure in a Quadratic Equation</a:t>
            </a:r>
          </a:p>
          <a:p>
            <a:pPr algn="ctr"/>
            <a:endParaRPr lang="en-US" dirty="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41282" y="2443175"/>
            <a:ext cx="5261433" cy="3548192"/>
          </a:xfrm>
          <a:prstGeom prst="rect">
            <a:avLst/>
          </a:prstGeom>
          <a:noFill/>
          <a:ln>
            <a:noFill/>
          </a:ln>
          <a:effectLst/>
          <a:extLst/>
        </p:spPr>
      </p:pic>
    </p:spTree>
    <p:extLst>
      <p:ext uri="{BB962C8B-B14F-4D97-AF65-F5344CB8AC3E}">
        <p14:creationId xmlns:p14="http://schemas.microsoft.com/office/powerpoint/2010/main" val="24152063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Aligns to the Standards and Reflects Good Practice</a:t>
            </a:r>
            <a:endParaRPr lang="en-US" dirty="0"/>
          </a:p>
        </p:txBody>
      </p:sp>
      <p:sp>
        <p:nvSpPr>
          <p:cNvPr id="3" name="Slide Number Placeholder 2"/>
          <p:cNvSpPr>
            <a:spLocks noGrp="1"/>
          </p:cNvSpPr>
          <p:nvPr>
            <p:ph type="sldNum" sz="quarter" idx="12"/>
          </p:nvPr>
        </p:nvSpPr>
        <p:spPr/>
        <p:txBody>
          <a:bodyPr>
            <a:normAutofit lnSpcReduction="10000"/>
          </a:bodyPr>
          <a:lstStyle/>
          <a:p>
            <a:pPr>
              <a:defRPr/>
            </a:pPr>
            <a:fld id="{8B1FB4F6-53D1-4649-B6D3-57C1A85B2B3E}" type="slidenum">
              <a:rPr lang="en-US" smtClean="0"/>
              <a:pPr>
                <a:defRPr/>
              </a:pPr>
              <a:t>19</a:t>
            </a:fld>
            <a:endParaRPr lang="en-US"/>
          </a:p>
        </p:txBody>
      </p:sp>
      <p:sp>
        <p:nvSpPr>
          <p:cNvPr id="4" name="Text Placeholder 3"/>
          <p:cNvSpPr>
            <a:spLocks noGrp="1"/>
          </p:cNvSpPr>
          <p:nvPr>
            <p:ph type="body" sz="quarter" idx="13"/>
          </p:nvPr>
        </p:nvSpPr>
        <p:spPr/>
        <p:txBody>
          <a:bodyPr/>
          <a:lstStyle/>
          <a:p>
            <a:pPr marL="0" indent="0">
              <a:spcAft>
                <a:spcPts val="1200"/>
              </a:spcAft>
              <a:buNone/>
            </a:pPr>
            <a:r>
              <a:rPr lang="en-US" sz="2000" b="1" dirty="0" smtClean="0"/>
              <a:t>High School Sample Illustrative Item: </a:t>
            </a:r>
            <a:r>
              <a:rPr lang="en-US" sz="2000" b="1" dirty="0"/>
              <a:t>Seeing Structure in a Quadratic </a:t>
            </a:r>
            <a:r>
              <a:rPr lang="en-US" sz="2000" b="1" dirty="0" smtClean="0"/>
              <a:t>Equation</a:t>
            </a:r>
            <a:endParaRPr lang="en-US" sz="2000" i="1" dirty="0" smtClean="0"/>
          </a:p>
          <a:p>
            <a:pPr marL="0" indent="0">
              <a:buNone/>
            </a:pPr>
            <a:r>
              <a:rPr lang="en-US" sz="2000" i="1" dirty="0"/>
              <a:t>Task Type I: Tasks assessing concepts, skills and procedures </a:t>
            </a:r>
            <a:endParaRPr lang="en-US" sz="2000" i="1" dirty="0" smtClean="0"/>
          </a:p>
          <a:p>
            <a:pPr marL="0" indent="0">
              <a:buNone/>
            </a:pPr>
            <a:r>
              <a:rPr lang="en-US" sz="2000" i="1" dirty="0"/>
              <a:t>Alignment: Most Relevant Content Standard(s</a:t>
            </a:r>
            <a:r>
              <a:rPr lang="en-US" sz="2000" i="1" dirty="0" smtClean="0"/>
              <a:t>)</a:t>
            </a:r>
          </a:p>
          <a:p>
            <a:r>
              <a:rPr lang="en-US" sz="1800" dirty="0" smtClean="0"/>
              <a:t>A-REI.4</a:t>
            </a:r>
            <a:r>
              <a:rPr lang="en-US" sz="1800" dirty="0"/>
              <a:t>. Solve quadratic equations in one variable.</a:t>
            </a:r>
          </a:p>
          <a:p>
            <a:pPr marL="800100" lvl="1" indent="-342900">
              <a:buFont typeface="+mj-lt"/>
              <a:buAutoNum type="alphaLcParenR"/>
            </a:pPr>
            <a:r>
              <a:rPr lang="en-US" sz="1800" dirty="0" smtClean="0"/>
              <a:t>Use </a:t>
            </a:r>
            <a:r>
              <a:rPr lang="en-US" sz="1800" dirty="0"/>
              <a:t>the method of completing the square to transform any quadratic equation in x into an equation of the form (x – p)</a:t>
            </a:r>
            <a:r>
              <a:rPr lang="en-US" sz="1800" baseline="30000" dirty="0"/>
              <a:t>2</a:t>
            </a:r>
            <a:r>
              <a:rPr lang="en-US" sz="1800" dirty="0"/>
              <a:t> = q that has the same solutions. Derive the quadratic formula from this form.</a:t>
            </a:r>
          </a:p>
          <a:p>
            <a:pPr marL="800100" lvl="1" indent="-342900">
              <a:buFont typeface="+mj-lt"/>
              <a:buAutoNum type="alphaLcParenR"/>
            </a:pPr>
            <a:r>
              <a:rPr lang="en-US" sz="1800" dirty="0" smtClean="0"/>
              <a:t>Solve </a:t>
            </a:r>
            <a:r>
              <a:rPr lang="en-US" sz="1800" dirty="0"/>
              <a:t>quadratic equations by inspection (e.g., for x</a:t>
            </a:r>
            <a:r>
              <a:rPr lang="en-US" sz="1800" baseline="30000" dirty="0"/>
              <a:t>2</a:t>
            </a:r>
            <a:r>
              <a:rPr lang="en-US" sz="1800" dirty="0"/>
              <a:t> = 49), taking square roots, completing the square, the quadratic formula, and factoring, as appropriate to the initial form of the equation. Recognize when the quadratic formula gives complex solutions and write them as </a:t>
            </a:r>
            <a:r>
              <a:rPr lang="en-US" sz="1800" i="1" dirty="0"/>
              <a:t>a</a:t>
            </a:r>
            <a:r>
              <a:rPr lang="en-US" sz="1800" dirty="0"/>
              <a:t> </a:t>
            </a:r>
            <a:r>
              <a:rPr lang="en-US" sz="1800" dirty="0">
                <a:sym typeface="Symbol"/>
              </a:rPr>
              <a:t></a:t>
            </a:r>
            <a:r>
              <a:rPr lang="en-US" sz="1800" i="1" dirty="0"/>
              <a:t> </a:t>
            </a:r>
            <a:r>
              <a:rPr lang="en-US" sz="1800" i="1" dirty="0" smtClean="0"/>
              <a:t>bi </a:t>
            </a:r>
            <a:r>
              <a:rPr lang="en-US" sz="1800" dirty="0"/>
              <a:t>for real numbers </a:t>
            </a:r>
            <a:r>
              <a:rPr lang="en-US" sz="1800" i="1" dirty="0"/>
              <a:t>a </a:t>
            </a:r>
            <a:r>
              <a:rPr lang="en-US" sz="1800" dirty="0"/>
              <a:t>and </a:t>
            </a:r>
            <a:r>
              <a:rPr lang="en-US" sz="1800" i="1" dirty="0"/>
              <a:t>b</a:t>
            </a:r>
            <a:r>
              <a:rPr lang="en-US" sz="1800" dirty="0" smtClean="0"/>
              <a:t>.</a:t>
            </a:r>
          </a:p>
          <a:p>
            <a:pPr marL="57150" indent="0">
              <a:buNone/>
            </a:pPr>
            <a:r>
              <a:rPr lang="en-US" sz="2000" i="1" dirty="0"/>
              <a:t>Alignment: Most Relevant </a:t>
            </a:r>
            <a:r>
              <a:rPr lang="en-US" sz="2000" i="1" dirty="0" smtClean="0"/>
              <a:t>Mathematical Practice(s)</a:t>
            </a:r>
            <a:endParaRPr lang="en-US" sz="2000" dirty="0" smtClean="0"/>
          </a:p>
          <a:p>
            <a:pPr marL="400050"/>
            <a:r>
              <a:rPr lang="en-US" sz="1800" dirty="0" smtClean="0"/>
              <a:t>Students </a:t>
            </a:r>
            <a:r>
              <a:rPr lang="en-US" sz="1800" dirty="0"/>
              <a:t>taking a brute-force approach to this task will need considerable symbolic fluency to obtain the solutions. In this sense, the task rewards looking for and making use of structure (MP.7).</a:t>
            </a:r>
            <a:endParaRPr lang="en-US" sz="1800" dirty="0" smtClean="0"/>
          </a:p>
          <a:p>
            <a:pPr marL="800100" lvl="1" indent="-342900">
              <a:buFont typeface="+mj-lt"/>
              <a:buAutoNum type="alphaLcParenR"/>
            </a:pPr>
            <a:endParaRPr lang="en-US" sz="1800" dirty="0"/>
          </a:p>
          <a:p>
            <a:pPr marL="0" indent="0">
              <a:buNone/>
            </a:pPr>
            <a:endParaRPr lang="en-US" sz="2400" dirty="0"/>
          </a:p>
        </p:txBody>
      </p:sp>
    </p:spTree>
    <p:extLst>
      <p:ext uri="{BB962C8B-B14F-4D97-AF65-F5344CB8AC3E}">
        <p14:creationId xmlns:p14="http://schemas.microsoft.com/office/powerpoint/2010/main" val="24950586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1752600"/>
            <a:ext cx="6629400" cy="4525963"/>
          </a:xfrm>
        </p:spPr>
        <p:txBody>
          <a:bodyPr anchor="ctr">
            <a:normAutofit/>
          </a:bodyPr>
          <a:lstStyle/>
          <a:p>
            <a:pPr marL="68580" indent="0">
              <a:buNone/>
            </a:pPr>
            <a:r>
              <a:rPr lang="en-US" sz="2800" dirty="0" smtClean="0">
                <a:solidFill>
                  <a:schemeClr val="tx1"/>
                </a:solidFill>
                <a:cs typeface="Century Gothic"/>
              </a:rPr>
              <a:t>PARCC is designed to </a:t>
            </a:r>
            <a:r>
              <a:rPr lang="en-US" sz="2800" i="1" dirty="0" smtClean="0">
                <a:solidFill>
                  <a:schemeClr val="tx1"/>
                </a:solidFill>
                <a:cs typeface="Century Gothic"/>
              </a:rPr>
              <a:t>reward quality instruction aligned to the Standards, </a:t>
            </a:r>
            <a:r>
              <a:rPr lang="en-US" sz="2800" dirty="0" smtClean="0">
                <a:solidFill>
                  <a:schemeClr val="tx1"/>
                </a:solidFill>
                <a:cs typeface="Century Gothic"/>
              </a:rPr>
              <a:t>so the assessment is worthy of preparation rather </a:t>
            </a:r>
            <a:r>
              <a:rPr lang="en-US" sz="2800" dirty="0">
                <a:solidFill>
                  <a:schemeClr val="tx1"/>
                </a:solidFill>
                <a:cs typeface="Century Gothic"/>
              </a:rPr>
              <a:t>than a distraction </a:t>
            </a:r>
            <a:r>
              <a:rPr lang="en-US" sz="2800" dirty="0" smtClean="0">
                <a:solidFill>
                  <a:schemeClr val="tx1"/>
                </a:solidFill>
                <a:cs typeface="Century Gothic"/>
              </a:rPr>
              <a:t>from </a:t>
            </a:r>
            <a:r>
              <a:rPr lang="en-US" sz="2800" dirty="0">
                <a:solidFill>
                  <a:schemeClr val="tx1"/>
                </a:solidFill>
                <a:cs typeface="Century Gothic"/>
              </a:rPr>
              <a:t>good </a:t>
            </a:r>
            <a:r>
              <a:rPr lang="en-US" sz="2800" dirty="0" smtClean="0">
                <a:solidFill>
                  <a:schemeClr val="tx1"/>
                </a:solidFill>
                <a:cs typeface="Century Gothic"/>
              </a:rPr>
              <a:t>work.</a:t>
            </a:r>
            <a:endParaRPr lang="en-US" sz="2800" dirty="0">
              <a:solidFill>
                <a:schemeClr val="tx1"/>
              </a:solidFill>
              <a:cs typeface="Century Gothic"/>
            </a:endParaRPr>
          </a:p>
          <a:p>
            <a:pPr marL="68580" indent="0" algn="ctr">
              <a:buNone/>
            </a:pPr>
            <a:endParaRPr lang="en-US" sz="3600" dirty="0" smtClean="0"/>
          </a:p>
        </p:txBody>
      </p:sp>
      <p:sp>
        <p:nvSpPr>
          <p:cNvPr id="2" name="Title 1"/>
          <p:cNvSpPr>
            <a:spLocks noGrp="1"/>
          </p:cNvSpPr>
          <p:nvPr>
            <p:ph type="title"/>
          </p:nvPr>
        </p:nvSpPr>
        <p:spPr/>
        <p:txBody>
          <a:bodyPr>
            <a:normAutofit/>
          </a:bodyPr>
          <a:lstStyle/>
          <a:p>
            <a:r>
              <a:rPr lang="en-US" dirty="0" smtClean="0">
                <a:latin typeface="+mn-lt"/>
                <a:cs typeface="Century Gothic"/>
              </a:rPr>
              <a:t>PARCC’s Fundamental Advance</a:t>
            </a:r>
            <a:endParaRPr lang="en-US" dirty="0">
              <a:latin typeface="+mn-lt"/>
              <a:cs typeface="Century Gothic"/>
            </a:endParaRPr>
          </a:p>
        </p:txBody>
      </p:sp>
      <p:sp>
        <p:nvSpPr>
          <p:cNvPr id="4" name="Slide Number Placeholder 3"/>
          <p:cNvSpPr>
            <a:spLocks noGrp="1"/>
          </p:cNvSpPr>
          <p:nvPr>
            <p:ph type="sldNum" sz="quarter" idx="10"/>
          </p:nvPr>
        </p:nvSpPr>
        <p:spPr/>
        <p:txBody>
          <a:bodyPr>
            <a:normAutofit/>
          </a:bodyPr>
          <a:lstStyle/>
          <a:p>
            <a:fld id="{DC3274BA-29A2-4A0E-9EE5-05E318F99E58}" type="slidenum">
              <a:rPr lang="en-US" smtClean="0"/>
              <a:pPr/>
              <a:t>2</a:t>
            </a:fld>
            <a:endParaRPr lang="en-US" dirty="0"/>
          </a:p>
        </p:txBody>
      </p:sp>
    </p:spTree>
    <p:extLst>
      <p:ext uri="{BB962C8B-B14F-4D97-AF65-F5344CB8AC3E}">
        <p14:creationId xmlns:p14="http://schemas.microsoft.com/office/powerpoint/2010/main" val="11864328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Aligns to the Standards and Reflects Good Practice</a:t>
            </a:r>
            <a:endParaRPr lang="en-US" dirty="0"/>
          </a:p>
        </p:txBody>
      </p:sp>
      <p:sp>
        <p:nvSpPr>
          <p:cNvPr id="3" name="Slide Number Placeholder 2"/>
          <p:cNvSpPr>
            <a:spLocks noGrp="1"/>
          </p:cNvSpPr>
          <p:nvPr>
            <p:ph type="sldNum" sz="quarter" idx="12"/>
          </p:nvPr>
        </p:nvSpPr>
        <p:spPr/>
        <p:txBody>
          <a:bodyPr>
            <a:normAutofit lnSpcReduction="10000"/>
          </a:bodyPr>
          <a:lstStyle/>
          <a:p>
            <a:pPr>
              <a:defRPr/>
            </a:pPr>
            <a:fld id="{8B1FB4F6-53D1-4649-B6D3-57C1A85B2B3E}" type="slidenum">
              <a:rPr lang="en-US" smtClean="0"/>
              <a:pPr>
                <a:defRPr/>
              </a:pPr>
              <a:t>20</a:t>
            </a:fld>
            <a:endParaRPr lang="en-US"/>
          </a:p>
        </p:txBody>
      </p:sp>
      <mc:AlternateContent xmlns:mc="http://schemas.openxmlformats.org/markup-compatibility/2006" xmlns:a14="http://schemas.microsoft.com/office/drawing/2010/main">
        <mc:Choice Requires="a14">
          <p:sp>
            <p:nvSpPr>
              <p:cNvPr id="4" name="Text Placeholder 3"/>
              <p:cNvSpPr>
                <a:spLocks noGrp="1"/>
              </p:cNvSpPr>
              <p:nvPr>
                <p:ph type="body" sz="quarter" idx="13"/>
              </p:nvPr>
            </p:nvSpPr>
            <p:spPr/>
            <p:txBody>
              <a:bodyPr/>
              <a:lstStyle/>
              <a:p>
                <a:pPr marL="0" indent="0">
                  <a:buNone/>
                </a:pPr>
                <a:r>
                  <a:rPr lang="en-US" sz="2000" b="1" dirty="0" smtClean="0"/>
                  <a:t>High School Illustrative </a:t>
                </a:r>
                <a:r>
                  <a:rPr lang="en-US" sz="2000" b="1" dirty="0"/>
                  <a:t>Item Key Features and Assessment Advances</a:t>
                </a:r>
              </a:p>
              <a:p>
                <a:pPr marL="0" indent="0">
                  <a:buNone/>
                </a:pPr>
                <a:r>
                  <a:rPr lang="en-US" sz="1800" dirty="0"/>
                  <a:t>The given equation is quadratic equation with two solutions. The task does not clue the student that the equation is quadratic or that it has two solutions; students must recognize the nature of the equation from its structure. Notice that the terms 6x – 4 and 3x – 2 differ only by an overall factor of two. So the given equation has the structure</a:t>
                </a:r>
              </a:p>
              <a:p>
                <a:pPr marL="0" indent="0">
                  <a:buNone/>
                </a:pPr>
                <a14:m>
                  <m:oMathPara xmlns:m="http://schemas.openxmlformats.org/officeDocument/2006/math">
                    <m:oMathParaPr>
                      <m:jc m:val="centerGroup"/>
                    </m:oMathParaPr>
                    <m:oMath xmlns:m="http://schemas.openxmlformats.org/officeDocument/2006/math">
                      <m:sSup>
                        <m:sSupPr>
                          <m:ctrlPr>
                            <a:rPr lang="en-US" sz="1800" i="1">
                              <a:latin typeface="Cambria Math"/>
                            </a:rPr>
                          </m:ctrlPr>
                        </m:sSupPr>
                        <m:e>
                          <m:r>
                            <a:rPr lang="en-US" sz="1800" i="1">
                              <a:latin typeface="Cambria Math"/>
                            </a:rPr>
                            <m:t>𝑄</m:t>
                          </m:r>
                        </m:e>
                        <m:sup>
                          <m:r>
                            <a:rPr lang="en-US" sz="1800" i="1">
                              <a:latin typeface="Cambria Math"/>
                            </a:rPr>
                            <m:t>2</m:t>
                          </m:r>
                        </m:sup>
                      </m:sSup>
                      <m:r>
                        <a:rPr lang="en-US" sz="1800" i="1">
                          <a:latin typeface="Cambria Math"/>
                        </a:rPr>
                        <m:t>=2</m:t>
                      </m:r>
                      <m:r>
                        <a:rPr lang="en-US" sz="1800" i="1">
                          <a:latin typeface="Cambria Math"/>
                        </a:rPr>
                        <m:t>𝑄</m:t>
                      </m:r>
                    </m:oMath>
                  </m:oMathPara>
                </a14:m>
                <a:endParaRPr lang="en-US" sz="1800" dirty="0"/>
              </a:p>
              <a:p>
                <a:pPr marL="0" indent="0">
                  <a:buNone/>
                </a:pPr>
                <a:r>
                  <a:rPr lang="en-US" sz="1800" dirty="0" smtClean="0"/>
                  <a:t>where </a:t>
                </a:r>
                <a:r>
                  <a:rPr lang="en-US" sz="1800" i="1" dirty="0"/>
                  <a:t>Q</a:t>
                </a:r>
                <a:r>
                  <a:rPr lang="en-US" sz="1800" dirty="0"/>
                  <a:t> is 3</a:t>
                </a:r>
                <a:r>
                  <a:rPr lang="en-US" sz="1800" i="1" dirty="0"/>
                  <a:t>x</a:t>
                </a:r>
                <a:r>
                  <a:rPr lang="en-US" sz="1800" dirty="0"/>
                  <a:t> – 2. The equation </a:t>
                </a:r>
                <a:r>
                  <a:rPr lang="en-US" sz="1800" i="1" dirty="0"/>
                  <a:t>Q</a:t>
                </a:r>
                <a:r>
                  <a:rPr lang="en-US" sz="1800" baseline="30000" dirty="0"/>
                  <a:t>2</a:t>
                </a:r>
                <a:r>
                  <a:rPr lang="en-US" sz="1800" dirty="0"/>
                  <a:t> - 2</a:t>
                </a:r>
                <a:r>
                  <a:rPr lang="en-US" sz="1800" i="1" dirty="0"/>
                  <a:t>Q</a:t>
                </a:r>
                <a:r>
                  <a:rPr lang="en-US" sz="1800" dirty="0"/>
                  <a:t> is easily solved by factoring as </a:t>
                </a:r>
                <a:r>
                  <a:rPr lang="en-US" sz="1800" i="1" dirty="0"/>
                  <a:t>Q</a:t>
                </a:r>
                <a:r>
                  <a:rPr lang="en-US" sz="1800" dirty="0"/>
                  <a:t>(</a:t>
                </a:r>
                <a:r>
                  <a:rPr lang="en-US" sz="1800" i="1" dirty="0"/>
                  <a:t>Q</a:t>
                </a:r>
                <a:r>
                  <a:rPr lang="en-US" sz="1800" dirty="0"/>
                  <a:t>-2) = 0, hence </a:t>
                </a:r>
                <a:r>
                  <a:rPr lang="en-US" sz="1800" i="1" dirty="0"/>
                  <a:t>Q</a:t>
                </a:r>
                <a:r>
                  <a:rPr lang="en-US" sz="1800" dirty="0"/>
                  <a:t> = 0 or </a:t>
                </a:r>
                <a:r>
                  <a:rPr lang="en-US" sz="1800" i="1" dirty="0"/>
                  <a:t>Q</a:t>
                </a:r>
                <a:r>
                  <a:rPr lang="en-US" sz="1800" dirty="0"/>
                  <a:t> = 2. Remembering that </a:t>
                </a:r>
                <a:r>
                  <a:rPr lang="en-US" sz="1800" i="1" dirty="0"/>
                  <a:t>Q</a:t>
                </a:r>
                <a:r>
                  <a:rPr lang="en-US" sz="1800" dirty="0"/>
                  <a:t> is 3x – 2, we have</a:t>
                </a:r>
                <a:endParaRPr lang="en-US" sz="1800" dirty="0" smtClean="0"/>
              </a:p>
              <a:p>
                <a:pPr marL="0" indent="0" algn="ctr">
                  <a:buNone/>
                </a:pPr>
                <a14:m>
                  <m:oMath xmlns:m="http://schemas.openxmlformats.org/officeDocument/2006/math">
                    <m:r>
                      <a:rPr lang="en-US" sz="1800" i="1">
                        <a:latin typeface="Cambria Math"/>
                      </a:rPr>
                      <m:t>3</m:t>
                    </m:r>
                    <m:r>
                      <a:rPr lang="en-US" sz="1800" i="1">
                        <a:latin typeface="Cambria Math"/>
                      </a:rPr>
                      <m:t>𝑥</m:t>
                    </m:r>
                    <m:r>
                      <a:rPr lang="en-US" sz="1800" i="1">
                        <a:latin typeface="Cambria Math"/>
                      </a:rPr>
                      <m:t>−2=0   </m:t>
                    </m:r>
                    <m:r>
                      <m:rPr>
                        <m:sty m:val="p"/>
                      </m:rPr>
                      <a:rPr lang="en-US" sz="1800">
                        <a:latin typeface="Cambria Math"/>
                      </a:rPr>
                      <m:t>or</m:t>
                    </m:r>
                    <m:r>
                      <a:rPr lang="en-US" sz="1800" i="1">
                        <a:latin typeface="Cambria Math"/>
                      </a:rPr>
                      <m:t>   3</m:t>
                    </m:r>
                    <m:r>
                      <a:rPr lang="en-US" sz="1800" i="1">
                        <a:latin typeface="Cambria Math"/>
                      </a:rPr>
                      <m:t>𝑥</m:t>
                    </m:r>
                    <m:r>
                      <a:rPr lang="en-US" sz="1800" i="1">
                        <a:latin typeface="Cambria Math"/>
                      </a:rPr>
                      <m:t>−2=2</m:t>
                    </m:r>
                  </m:oMath>
                </a14:m>
                <a:r>
                  <a:rPr lang="en-US" sz="1800" dirty="0"/>
                  <a:t>.</a:t>
                </a:r>
              </a:p>
              <a:p>
                <a:pPr marL="0" indent="0">
                  <a:buNone/>
                </a:pPr>
                <a:r>
                  <a:rPr lang="en-US" sz="1800" dirty="0"/>
                  <a:t>These two equations yield the solutions </a:t>
                </a:r>
                <a14:m>
                  <m:oMath xmlns:m="http://schemas.openxmlformats.org/officeDocument/2006/math">
                    <m:box>
                      <m:boxPr>
                        <m:ctrlPr>
                          <a:rPr lang="en-US" sz="1800" i="1">
                            <a:latin typeface="Cambria Math"/>
                          </a:rPr>
                        </m:ctrlPr>
                      </m:boxPr>
                      <m:e>
                        <m:argPr>
                          <m:argSz m:val="-1"/>
                        </m:argPr>
                        <m:f>
                          <m:fPr>
                            <m:ctrlPr>
                              <a:rPr lang="en-US" sz="1800" i="1">
                                <a:latin typeface="Cambria Math"/>
                              </a:rPr>
                            </m:ctrlPr>
                          </m:fPr>
                          <m:num>
                            <m:r>
                              <a:rPr lang="en-US" sz="1800" i="1">
                                <a:latin typeface="Cambria Math"/>
                              </a:rPr>
                              <m:t>2</m:t>
                            </m:r>
                          </m:num>
                          <m:den>
                            <m:r>
                              <a:rPr lang="en-US" sz="1800" i="1">
                                <a:latin typeface="Cambria Math"/>
                              </a:rPr>
                              <m:t>3</m:t>
                            </m:r>
                          </m:den>
                        </m:f>
                      </m:e>
                    </m:box>
                  </m:oMath>
                </a14:m>
                <a:r>
                  <a:rPr lang="en-US" sz="1800" dirty="0"/>
                  <a:t> and </a:t>
                </a:r>
                <a14:m>
                  <m:oMath xmlns:m="http://schemas.openxmlformats.org/officeDocument/2006/math">
                    <m:box>
                      <m:boxPr>
                        <m:ctrlPr>
                          <a:rPr lang="en-US" sz="1800" i="1">
                            <a:latin typeface="Cambria Math"/>
                          </a:rPr>
                        </m:ctrlPr>
                      </m:boxPr>
                      <m:e>
                        <m:argPr>
                          <m:argSz m:val="-1"/>
                        </m:argPr>
                        <m:f>
                          <m:fPr>
                            <m:ctrlPr>
                              <a:rPr lang="en-US" sz="1800" i="1">
                                <a:latin typeface="Cambria Math"/>
                              </a:rPr>
                            </m:ctrlPr>
                          </m:fPr>
                          <m:num>
                            <m:r>
                              <a:rPr lang="en-US" sz="1800" i="1">
                                <a:latin typeface="Cambria Math"/>
                              </a:rPr>
                              <m:t>4</m:t>
                            </m:r>
                          </m:num>
                          <m:den>
                            <m:r>
                              <a:rPr lang="en-US" sz="1800" i="1">
                                <a:latin typeface="Cambria Math"/>
                              </a:rPr>
                              <m:t>3</m:t>
                            </m:r>
                          </m:den>
                        </m:f>
                      </m:e>
                    </m:box>
                  </m:oMath>
                </a14:m>
                <a:r>
                  <a:rPr lang="en-US" sz="1800" dirty="0"/>
                  <a:t>. </a:t>
                </a:r>
              </a:p>
              <a:p>
                <a:pPr marL="0" indent="0">
                  <a:buNone/>
                </a:pPr>
                <a:endParaRPr lang="en-US" sz="1800" dirty="0" smtClean="0"/>
              </a:p>
              <a:p>
                <a:pPr marL="0" indent="0">
                  <a:buNone/>
                </a:pPr>
                <a:r>
                  <a:rPr lang="en-US" sz="1800" dirty="0" smtClean="0"/>
                  <a:t>Unlike </a:t>
                </a:r>
                <a:r>
                  <a:rPr lang="en-US" sz="1800" dirty="0"/>
                  <a:t>traditional multiple-choice tests, the technology in this task prevents guessing and working backwards. The format somewhat resembles the Japanese University Entrance Examinations format (see innovations in ITN Appendix F). A further enhancement is that the item format does not immediately indicate the number of solutions.</a:t>
                </a:r>
              </a:p>
            </p:txBody>
          </p:sp>
        </mc:Choice>
        <mc:Fallback xmlns="">
          <p:sp>
            <p:nvSpPr>
              <p:cNvPr id="4" name="Text Placeholder 3"/>
              <p:cNvSpPr>
                <a:spLocks noGrp="1" noRot="1" noChangeAspect="1" noMove="1" noResize="1" noEditPoints="1" noAdjustHandles="1" noChangeArrowheads="1" noChangeShapeType="1" noTextEdit="1"/>
              </p:cNvSpPr>
              <p:nvPr>
                <p:ph type="body" sz="quarter" idx="13"/>
              </p:nvPr>
            </p:nvSpPr>
            <p:spPr>
              <a:blipFill rotWithShape="1">
                <a:blip r:embed="rId2"/>
                <a:stretch>
                  <a:fillRect l="-800" t="-960" r="-1091" b="-31200"/>
                </a:stretch>
              </a:blipFill>
            </p:spPr>
            <p:txBody>
              <a:bodyPr/>
              <a:lstStyle/>
              <a:p>
                <a:r>
                  <a:rPr lang="en-US">
                    <a:noFill/>
                  </a:rPr>
                  <a:t> </a:t>
                </a:r>
              </a:p>
            </p:txBody>
          </p:sp>
        </mc:Fallback>
      </mc:AlternateContent>
    </p:spTree>
    <p:extLst>
      <p:ext uri="{BB962C8B-B14F-4D97-AF65-F5344CB8AC3E}">
        <p14:creationId xmlns:p14="http://schemas.microsoft.com/office/powerpoint/2010/main" val="10115944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spcBef>
                <a:spcPct val="0"/>
              </a:spcBef>
              <a:spcAft>
                <a:spcPts val="1175"/>
              </a:spcAft>
            </a:pPr>
            <a:r>
              <a:rPr lang="en-US" sz="2600" dirty="0" smtClean="0">
                <a:ea typeface="ＭＳ Ｐゴシック" pitchFamily="34" charset="-128"/>
              </a:rPr>
              <a:t>The Common Core State Standards in English language arts/literacy and mathematics were created by educators around the nation.</a:t>
            </a:r>
          </a:p>
          <a:p>
            <a:pPr eaLnBrk="1" hangingPunct="1">
              <a:spcBef>
                <a:spcPct val="0"/>
              </a:spcBef>
              <a:spcAft>
                <a:spcPts val="1175"/>
              </a:spcAft>
            </a:pPr>
            <a:r>
              <a:rPr lang="en-US" sz="2600" dirty="0" smtClean="0">
                <a:ea typeface="ＭＳ Ｐゴシック" pitchFamily="34" charset="-128"/>
              </a:rPr>
              <a:t>Nearly every state in the nation is working individually and collectively to improve its instruction and assessments to ensure students graduate with the knowledge and skills most demanded by college and careers.</a:t>
            </a:r>
          </a:p>
        </p:txBody>
      </p:sp>
      <p:sp>
        <p:nvSpPr>
          <p:cNvPr id="89090" name="Title 3"/>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eaLnBrk="1" hangingPunct="1"/>
            <a:r>
              <a:rPr lang="en-US" smtClean="0">
                <a:ea typeface="ＭＳ Ｐゴシック" pitchFamily="34" charset="-128"/>
              </a:rPr>
              <a:t>A Strong Foundation: </a:t>
            </a:r>
            <a:br>
              <a:rPr lang="en-US" smtClean="0">
                <a:ea typeface="ＭＳ Ｐゴシック" pitchFamily="34" charset="-128"/>
              </a:rPr>
            </a:br>
            <a:r>
              <a:rPr lang="en-US" smtClean="0">
                <a:ea typeface="ＭＳ Ｐゴシック" pitchFamily="34" charset="-128"/>
              </a:rPr>
              <a:t>The Common Core State Standards</a:t>
            </a:r>
          </a:p>
        </p:txBody>
      </p:sp>
      <p:sp>
        <p:nvSpPr>
          <p:cNvPr id="89091"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4C23760D-F964-423B-9446-4B4F42BCBC73}" type="slidenum">
              <a:rPr lang="en-US" sz="1200">
                <a:latin typeface="Calibri" pitchFamily="34" charset="0"/>
              </a:rPr>
              <a:pPr eaLnBrk="1" hangingPunct="1"/>
              <a:t>21</a:t>
            </a:fld>
            <a:endParaRPr lang="en-US" sz="1200">
              <a:latin typeface="Calibri" pitchFamily="34" charset="0"/>
            </a:endParaRPr>
          </a:p>
        </p:txBody>
      </p:sp>
    </p:spTree>
    <p:extLst>
      <p:ext uri="{BB962C8B-B14F-4D97-AF65-F5344CB8AC3E}">
        <p14:creationId xmlns:p14="http://schemas.microsoft.com/office/powerpoint/2010/main" val="2290773240"/>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5" name="Rectangle 3"/>
          <p:cNvSpPr>
            <a:spLocks noGrp="1" noChangeArrowheads="1"/>
          </p:cNvSpPr>
          <p:nvPr>
            <p:ph idx="1"/>
          </p:nvPr>
        </p:nvSpPr>
        <p:spPr/>
        <p:txBody>
          <a:bodyPr>
            <a:normAutofit/>
          </a:bodyPr>
          <a:lstStyle/>
          <a:p>
            <a:pPr marL="525780" indent="-457200">
              <a:lnSpc>
                <a:spcPct val="110000"/>
              </a:lnSpc>
              <a:buFont typeface="Wingdings" pitchFamily="2" charset="2"/>
              <a:buChar char="§"/>
            </a:pPr>
            <a:r>
              <a:rPr lang="en-US" sz="2000" b="1" dirty="0" smtClean="0">
                <a:cs typeface="Century Gothic"/>
              </a:rPr>
              <a:t>Focus</a:t>
            </a:r>
            <a:r>
              <a:rPr lang="en-US" sz="2000" b="1" dirty="0">
                <a:cs typeface="Century Gothic"/>
              </a:rPr>
              <a:t>: </a:t>
            </a:r>
            <a:r>
              <a:rPr lang="en-US" sz="2000" dirty="0" smtClean="0">
                <a:cs typeface="Century Gothic"/>
              </a:rPr>
              <a:t>PARCC </a:t>
            </a:r>
            <a:r>
              <a:rPr lang="en-US" sz="2000" dirty="0">
                <a:cs typeface="Century Gothic"/>
              </a:rPr>
              <a:t>assessments will focus </a:t>
            </a:r>
            <a:r>
              <a:rPr lang="en-US" sz="2000" dirty="0" smtClean="0">
                <a:cs typeface="Century Gothic"/>
              </a:rPr>
              <a:t>strongly on where the Standards focus. </a:t>
            </a:r>
            <a:r>
              <a:rPr lang="en-US" sz="2000" dirty="0" smtClean="0">
                <a:cs typeface="Century Gothic"/>
              </a:rPr>
              <a:t> Students will have more time to master concepts at a deeper level.</a:t>
            </a:r>
          </a:p>
          <a:p>
            <a:pPr marL="525780" indent="-457200">
              <a:lnSpc>
                <a:spcPct val="110000"/>
              </a:lnSpc>
              <a:buFont typeface="Wingdings" pitchFamily="2" charset="2"/>
              <a:buChar char="§"/>
            </a:pPr>
            <a:r>
              <a:rPr lang="en-US" sz="2000" b="1" dirty="0" smtClean="0"/>
              <a:t>Problems </a:t>
            </a:r>
            <a:r>
              <a:rPr lang="en-US" sz="2000" b="1" dirty="0"/>
              <a:t>worth doing</a:t>
            </a:r>
            <a:r>
              <a:rPr lang="en-US" sz="2000" dirty="0"/>
              <a:t>: Multi-step problems, conceptual questions, applications, and substantial procedures will be common, as in an excellent classroom</a:t>
            </a:r>
            <a:r>
              <a:rPr lang="en-US" sz="2000" dirty="0" smtClean="0"/>
              <a:t>.</a:t>
            </a:r>
          </a:p>
          <a:p>
            <a:pPr marL="509588" indent="-457200">
              <a:lnSpc>
                <a:spcPct val="110000"/>
              </a:lnSpc>
              <a:buFont typeface="Wingdings" pitchFamily="2" charset="2"/>
              <a:buChar char="§"/>
            </a:pPr>
            <a:r>
              <a:rPr lang="en-US" sz="2000" b="1" dirty="0" smtClean="0">
                <a:solidFill>
                  <a:srgbClr val="000000"/>
                </a:solidFill>
                <a:cs typeface="Century Gothic"/>
              </a:rPr>
              <a:t>Better </a:t>
            </a:r>
            <a:r>
              <a:rPr lang="en-US" sz="2000" b="1" dirty="0">
                <a:solidFill>
                  <a:srgbClr val="000000"/>
                </a:solidFill>
                <a:cs typeface="Century Gothic"/>
              </a:rPr>
              <a:t>Standards Demand Better Questions:</a:t>
            </a:r>
            <a:r>
              <a:rPr lang="en-US" sz="2000" dirty="0">
                <a:cs typeface="Century Gothic"/>
              </a:rPr>
              <a:t> Instead of reusing existing items, PARCC will develop custom items to the </a:t>
            </a:r>
            <a:r>
              <a:rPr lang="en-US" sz="2000" dirty="0" smtClean="0">
                <a:cs typeface="Century Gothic"/>
              </a:rPr>
              <a:t>Standards.</a:t>
            </a:r>
          </a:p>
          <a:p>
            <a:pPr marL="509588" indent="-457200">
              <a:lnSpc>
                <a:spcPct val="110000"/>
              </a:lnSpc>
              <a:buFont typeface="Wingdings" pitchFamily="2" charset="2"/>
              <a:buChar char="§"/>
            </a:pPr>
            <a:r>
              <a:rPr lang="en-US" sz="2000" b="1" dirty="0" smtClean="0">
                <a:cs typeface="Century Gothic"/>
              </a:rPr>
              <a:t>Fidelity </a:t>
            </a:r>
            <a:r>
              <a:rPr lang="en-US" sz="2000" b="1" dirty="0">
                <a:cs typeface="Century Gothic"/>
              </a:rPr>
              <a:t>to the Standards (now in Teacher’s hands</a:t>
            </a:r>
            <a:r>
              <a:rPr lang="en-US" sz="2000" b="1" dirty="0" smtClean="0">
                <a:cs typeface="Century Gothic"/>
              </a:rPr>
              <a:t>)</a:t>
            </a:r>
            <a:r>
              <a:rPr lang="en-US" sz="2000" dirty="0" smtClean="0">
                <a:cs typeface="Century Gothic"/>
              </a:rPr>
              <a:t>: PARCC </a:t>
            </a:r>
            <a:r>
              <a:rPr lang="en-US" sz="2000" dirty="0">
                <a:cs typeface="Century Gothic"/>
              </a:rPr>
              <a:t>evidences are rooted in the language of the </a:t>
            </a:r>
            <a:r>
              <a:rPr lang="en-US" sz="2000" dirty="0" smtClean="0">
                <a:cs typeface="Century Gothic"/>
              </a:rPr>
              <a:t>Standards so that expectations remain the same in both instructional and assessment settings.</a:t>
            </a:r>
          </a:p>
          <a:p>
            <a:pPr marL="68580" lvl="0" indent="0">
              <a:lnSpc>
                <a:spcPct val="110000"/>
              </a:lnSpc>
              <a:buNone/>
            </a:pPr>
            <a:endParaRPr lang="en-US" sz="2000" dirty="0">
              <a:solidFill>
                <a:schemeClr val="tx1"/>
              </a:solidFill>
              <a:cs typeface="Century Gothic"/>
            </a:endParaRPr>
          </a:p>
        </p:txBody>
      </p:sp>
      <p:sp>
        <p:nvSpPr>
          <p:cNvPr id="115714" name="Rectangle 2"/>
          <p:cNvSpPr>
            <a:spLocks noGrp="1" noChangeArrowheads="1"/>
          </p:cNvSpPr>
          <p:nvPr>
            <p:ph type="title"/>
          </p:nvPr>
        </p:nvSpPr>
        <p:spPr/>
        <p:txBody>
          <a:bodyPr>
            <a:noAutofit/>
          </a:bodyPr>
          <a:lstStyle/>
          <a:p>
            <a:r>
              <a:rPr lang="en-US" dirty="0" smtClean="0">
                <a:cs typeface="Century Gothic"/>
              </a:rPr>
              <a:t>PARCC’s Core Commitments to Mathematics Assessment Quality </a:t>
            </a:r>
            <a:endParaRPr lang="en-US" dirty="0"/>
          </a:p>
        </p:txBody>
      </p:sp>
      <p:sp>
        <p:nvSpPr>
          <p:cNvPr id="2" name="Slide Number Placeholder 1"/>
          <p:cNvSpPr>
            <a:spLocks noGrp="1"/>
          </p:cNvSpPr>
          <p:nvPr>
            <p:ph type="sldNum" sz="quarter" idx="10"/>
          </p:nvPr>
        </p:nvSpPr>
        <p:spPr/>
        <p:txBody>
          <a:bodyPr>
            <a:normAutofit/>
          </a:bodyPr>
          <a:lstStyle/>
          <a:p>
            <a:fld id="{DC3274BA-29A2-4A0E-9EE5-05E318F99E58}" type="slidenum">
              <a:rPr lang="en-US" smtClean="0"/>
              <a:pPr/>
              <a:t>3</a:t>
            </a:fld>
            <a:endParaRPr lang="en-US" dirty="0"/>
          </a:p>
        </p:txBody>
      </p:sp>
    </p:spTree>
    <p:extLst>
      <p:ext uri="{BB962C8B-B14F-4D97-AF65-F5344CB8AC3E}">
        <p14:creationId xmlns:p14="http://schemas.microsoft.com/office/powerpoint/2010/main" val="34359688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5" name="Rectangle 3"/>
          <p:cNvSpPr>
            <a:spLocks noGrp="1" noChangeArrowheads="1"/>
          </p:cNvSpPr>
          <p:nvPr>
            <p:ph idx="1"/>
          </p:nvPr>
        </p:nvSpPr>
        <p:spPr/>
        <p:txBody>
          <a:bodyPr>
            <a:normAutofit fontScale="92500" lnSpcReduction="10000"/>
          </a:bodyPr>
          <a:lstStyle/>
          <a:p>
            <a:pPr marL="454025" lvl="1" indent="-344488">
              <a:lnSpc>
                <a:spcPct val="110000"/>
              </a:lnSpc>
              <a:buFont typeface="Wingdings" charset="2"/>
              <a:buChar char="§"/>
            </a:pPr>
            <a:r>
              <a:rPr lang="en-US" sz="2400" dirty="0" smtClean="0">
                <a:solidFill>
                  <a:schemeClr val="tx1"/>
                </a:solidFill>
                <a:cs typeface="Century Gothic"/>
              </a:rPr>
              <a:t>PARCC states first developed the Model Content Frameworks to provide guidance to key elements of excellent instruction aligned with the Standards.</a:t>
            </a:r>
          </a:p>
          <a:p>
            <a:pPr marL="454025" lvl="1" indent="-344488">
              <a:lnSpc>
                <a:spcPct val="110000"/>
              </a:lnSpc>
              <a:buFont typeface="Wingdings" charset="2"/>
              <a:buChar char="§"/>
            </a:pPr>
            <a:r>
              <a:rPr lang="en-US" sz="2400" dirty="0" smtClean="0">
                <a:cs typeface="Century Gothic"/>
              </a:rPr>
              <a:t>The Model Content Frameworks were then used to provide guidance in the content emphasis for the mathematics assessment</a:t>
            </a:r>
            <a:r>
              <a:rPr lang="en-US" sz="2400" dirty="0" smtClean="0">
                <a:solidFill>
                  <a:schemeClr val="tx1"/>
                </a:solidFill>
                <a:cs typeface="Century Gothic"/>
              </a:rPr>
              <a:t>.</a:t>
            </a:r>
            <a:endParaRPr lang="en-US" sz="2400" dirty="0" smtClean="0">
              <a:solidFill>
                <a:schemeClr val="tx1"/>
              </a:solidFill>
              <a:cs typeface="Century Gothic"/>
            </a:endParaRPr>
          </a:p>
          <a:p>
            <a:pPr marL="109537" lvl="1" indent="0">
              <a:lnSpc>
                <a:spcPct val="110000"/>
              </a:lnSpc>
              <a:buNone/>
            </a:pPr>
            <a:endParaRPr lang="en-US" sz="1100" dirty="0">
              <a:cs typeface="Century Gothic"/>
            </a:endParaRPr>
          </a:p>
          <a:p>
            <a:pPr marL="109537" lvl="1" indent="0">
              <a:lnSpc>
                <a:spcPct val="110000"/>
              </a:lnSpc>
              <a:buNone/>
            </a:pPr>
            <a:r>
              <a:rPr lang="en-US" sz="2400" i="1" dirty="0" smtClean="0">
                <a:solidFill>
                  <a:schemeClr val="tx1"/>
                </a:solidFill>
                <a:cs typeface="Century Gothic"/>
              </a:rPr>
              <a:t>So, for the first time. . .</a:t>
            </a:r>
          </a:p>
          <a:p>
            <a:pPr marL="109537" lvl="1" indent="0">
              <a:lnSpc>
                <a:spcPct val="110000"/>
              </a:lnSpc>
              <a:buNone/>
            </a:pPr>
            <a:endParaRPr lang="en-US" sz="900" i="1" dirty="0" smtClean="0">
              <a:solidFill>
                <a:schemeClr val="tx1"/>
              </a:solidFill>
              <a:cs typeface="Century Gothic"/>
            </a:endParaRPr>
          </a:p>
          <a:p>
            <a:pPr marL="450850" lvl="1">
              <a:lnSpc>
                <a:spcPct val="110000"/>
              </a:lnSpc>
              <a:buFont typeface="Wingdings" charset="2"/>
              <a:buChar char="§"/>
            </a:pPr>
            <a:r>
              <a:rPr lang="en-US" sz="2400" dirty="0" smtClean="0">
                <a:cs typeface="Century Gothic"/>
              </a:rPr>
              <a:t>PARCC is communicating </a:t>
            </a:r>
            <a:r>
              <a:rPr lang="en-US" sz="2400" dirty="0">
                <a:cs typeface="Century Gothic"/>
              </a:rPr>
              <a:t>in the same voice to teachers as </a:t>
            </a:r>
            <a:r>
              <a:rPr lang="en-US" sz="2400" dirty="0" smtClean="0">
                <a:cs typeface="Century Gothic"/>
              </a:rPr>
              <a:t>it is to </a:t>
            </a:r>
            <a:r>
              <a:rPr lang="en-US" sz="2400" dirty="0">
                <a:cs typeface="Century Gothic"/>
              </a:rPr>
              <a:t>assessment developers! </a:t>
            </a:r>
          </a:p>
          <a:p>
            <a:pPr marL="450850" lvl="1">
              <a:lnSpc>
                <a:spcPct val="110000"/>
              </a:lnSpc>
              <a:buFont typeface="Wingdings" charset="2"/>
              <a:buChar char="§"/>
            </a:pPr>
            <a:r>
              <a:rPr lang="en-US" sz="2400" dirty="0" smtClean="0">
                <a:solidFill>
                  <a:srgbClr val="000000"/>
                </a:solidFill>
                <a:cs typeface="Century Gothic"/>
              </a:rPr>
              <a:t>PARCC is designing </a:t>
            </a:r>
            <a:r>
              <a:rPr lang="en-US" sz="2400" dirty="0">
                <a:solidFill>
                  <a:srgbClr val="000000"/>
                </a:solidFill>
                <a:cs typeface="Century Gothic"/>
              </a:rPr>
              <a:t>the assessments around </a:t>
            </a:r>
            <a:r>
              <a:rPr lang="en-US" sz="2400" dirty="0" smtClean="0">
                <a:solidFill>
                  <a:srgbClr val="000000"/>
                </a:solidFill>
                <a:cs typeface="Century Gothic"/>
              </a:rPr>
              <a:t>exactly the same </a:t>
            </a:r>
            <a:r>
              <a:rPr lang="en-US" sz="2400" i="1" dirty="0" smtClean="0">
                <a:solidFill>
                  <a:srgbClr val="000000"/>
                </a:solidFill>
                <a:cs typeface="Century Gothic"/>
              </a:rPr>
              <a:t>SHIFTS</a:t>
            </a:r>
            <a:r>
              <a:rPr lang="en-US" sz="2400" dirty="0" smtClean="0">
                <a:solidFill>
                  <a:srgbClr val="000000"/>
                </a:solidFill>
                <a:cs typeface="Century Gothic"/>
              </a:rPr>
              <a:t> the standards expect of teachers and students.</a:t>
            </a:r>
          </a:p>
          <a:p>
            <a:pPr marL="365760" lvl="1" indent="0">
              <a:lnSpc>
                <a:spcPct val="110000"/>
              </a:lnSpc>
              <a:buNone/>
            </a:pPr>
            <a:endParaRPr lang="en-US" sz="2400" dirty="0" smtClean="0">
              <a:solidFill>
                <a:schemeClr val="tx1"/>
              </a:solidFill>
            </a:endParaRPr>
          </a:p>
        </p:txBody>
      </p:sp>
      <p:sp>
        <p:nvSpPr>
          <p:cNvPr id="115714" name="Rectangle 2"/>
          <p:cNvSpPr>
            <a:spLocks noGrp="1" noChangeArrowheads="1"/>
          </p:cNvSpPr>
          <p:nvPr>
            <p:ph type="title"/>
          </p:nvPr>
        </p:nvSpPr>
        <p:spPr/>
        <p:txBody>
          <a:bodyPr>
            <a:normAutofit/>
          </a:bodyPr>
          <a:lstStyle/>
          <a:p>
            <a:r>
              <a:rPr lang="en-US" dirty="0" smtClean="0">
                <a:latin typeface="+mn-lt"/>
                <a:cs typeface="Century Gothic"/>
              </a:rPr>
              <a:t>What is Different About PARCC’s Development Process?</a:t>
            </a:r>
            <a:endParaRPr lang="en-US" dirty="0">
              <a:latin typeface="+mn-lt"/>
              <a:cs typeface="Century Gothic"/>
            </a:endParaRPr>
          </a:p>
        </p:txBody>
      </p:sp>
      <p:sp>
        <p:nvSpPr>
          <p:cNvPr id="2" name="Slide Number Placeholder 1"/>
          <p:cNvSpPr>
            <a:spLocks noGrp="1"/>
          </p:cNvSpPr>
          <p:nvPr>
            <p:ph type="sldNum" sz="quarter" idx="10"/>
          </p:nvPr>
        </p:nvSpPr>
        <p:spPr/>
        <p:txBody>
          <a:bodyPr>
            <a:normAutofit/>
          </a:bodyPr>
          <a:lstStyle/>
          <a:p>
            <a:fld id="{DC3274BA-29A2-4A0E-9EE5-05E318F99E58}" type="slidenum">
              <a:rPr lang="en-US" smtClean="0"/>
              <a:pPr/>
              <a:t>4</a:t>
            </a:fld>
            <a:endParaRPr lang="en-US" dirty="0"/>
          </a:p>
        </p:txBody>
      </p:sp>
    </p:spTree>
    <p:extLst>
      <p:ext uri="{BB962C8B-B14F-4D97-AF65-F5344CB8AC3E}">
        <p14:creationId xmlns:p14="http://schemas.microsoft.com/office/powerpoint/2010/main" val="27403247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the Shifts </a:t>
            </a:r>
            <a:r>
              <a:rPr lang="en-US" dirty="0" smtClean="0"/>
              <a:t>in the Math Standards at </a:t>
            </a:r>
            <a:r>
              <a:rPr lang="en-US" dirty="0"/>
              <a:t>the Heart of PARCC </a:t>
            </a:r>
            <a:r>
              <a:rPr lang="en-US" dirty="0" smtClean="0"/>
              <a:t>Design?</a:t>
            </a:r>
            <a:endParaRPr lang="en-US" dirty="0"/>
          </a:p>
        </p:txBody>
      </p:sp>
      <p:sp>
        <p:nvSpPr>
          <p:cNvPr id="3" name="Text Placeholder 2"/>
          <p:cNvSpPr>
            <a:spLocks noGrp="1"/>
          </p:cNvSpPr>
          <p:nvPr>
            <p:ph type="body" sz="quarter" idx="13"/>
          </p:nvPr>
        </p:nvSpPr>
        <p:spPr/>
        <p:txBody>
          <a:bodyPr/>
          <a:lstStyle/>
          <a:p>
            <a:pPr marL="525780" indent="-457200">
              <a:lnSpc>
                <a:spcPct val="110000"/>
              </a:lnSpc>
              <a:buFont typeface="+mj-lt"/>
              <a:buAutoNum type="arabicPeriod"/>
            </a:pPr>
            <a:r>
              <a:rPr lang="en-US" sz="2800" b="1" dirty="0" smtClean="0"/>
              <a:t>Focus:  </a:t>
            </a:r>
            <a:r>
              <a:rPr lang="en-US" sz="2800" dirty="0" smtClean="0"/>
              <a:t>The PARCC Assessment will focus strongly where the Standards focus</a:t>
            </a:r>
          </a:p>
          <a:p>
            <a:pPr marL="525780" indent="-457200">
              <a:lnSpc>
                <a:spcPct val="110000"/>
              </a:lnSpc>
              <a:buFont typeface="+mj-lt"/>
              <a:buAutoNum type="arabicPeriod"/>
            </a:pPr>
            <a:r>
              <a:rPr lang="en-US" sz="2800" b="1" dirty="0" smtClean="0"/>
              <a:t>Coherence</a:t>
            </a:r>
            <a:r>
              <a:rPr lang="en-US" sz="2800" dirty="0" smtClean="0"/>
              <a:t>: Think across grades and link to major topics within grades</a:t>
            </a:r>
          </a:p>
          <a:p>
            <a:pPr marL="525780" indent="-457200">
              <a:lnSpc>
                <a:spcPct val="110000"/>
              </a:lnSpc>
              <a:buFont typeface="+mj-lt"/>
              <a:buAutoNum type="arabicPeriod"/>
            </a:pPr>
            <a:r>
              <a:rPr lang="en-US" sz="2800" b="1" dirty="0" smtClean="0"/>
              <a:t>Rigor</a:t>
            </a:r>
            <a:r>
              <a:rPr lang="en-US" sz="2800" dirty="0" smtClean="0"/>
              <a:t>: In major topics, pursue conceptual understanding, procedural skill and fluency, and application.</a:t>
            </a:r>
            <a:endParaRPr lang="en-US" sz="2800" dirty="0"/>
          </a:p>
        </p:txBody>
      </p:sp>
      <p:sp>
        <p:nvSpPr>
          <p:cNvPr id="4" name="Slide Number Placeholder 3"/>
          <p:cNvSpPr>
            <a:spLocks noGrp="1"/>
          </p:cNvSpPr>
          <p:nvPr>
            <p:ph type="sldNum" sz="quarter" idx="12"/>
          </p:nvPr>
        </p:nvSpPr>
        <p:spPr/>
        <p:txBody>
          <a:bodyPr>
            <a:normAutofit lnSpcReduction="10000"/>
          </a:bodyPr>
          <a:lstStyle/>
          <a:p>
            <a:pPr>
              <a:defRPr/>
            </a:pPr>
            <a:fld id="{8B1FB4F6-53D1-4649-B6D3-57C1A85B2B3E}" type="slidenum">
              <a:rPr lang="en-US" smtClean="0"/>
              <a:pPr>
                <a:defRPr/>
              </a:pPr>
              <a:t>5</a:t>
            </a:fld>
            <a:endParaRPr lang="en-US"/>
          </a:p>
        </p:txBody>
      </p:sp>
    </p:spTree>
    <p:extLst>
      <p:ext uri="{BB962C8B-B14F-4D97-AF65-F5344CB8AC3E}">
        <p14:creationId xmlns:p14="http://schemas.microsoft.com/office/powerpoint/2010/main" val="23017978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Advances in Assessment</a:t>
            </a:r>
            <a:endParaRPr lang="en-US" dirty="0"/>
          </a:p>
        </p:txBody>
      </p:sp>
      <p:sp>
        <p:nvSpPr>
          <p:cNvPr id="3" name="Text Placeholder 2"/>
          <p:cNvSpPr>
            <a:spLocks noGrp="1"/>
          </p:cNvSpPr>
          <p:nvPr>
            <p:ph type="body" sz="quarter" idx="13"/>
          </p:nvPr>
        </p:nvSpPr>
        <p:spPr/>
        <p:txBody>
          <a:bodyPr anchor="ctr"/>
          <a:lstStyle/>
          <a:p>
            <a:pPr marL="68580" indent="0" algn="ctr">
              <a:lnSpc>
                <a:spcPct val="110000"/>
              </a:lnSpc>
              <a:buNone/>
            </a:pPr>
            <a:r>
              <a:rPr lang="en-US" sz="2800" i="1" dirty="0" smtClean="0"/>
              <a:t>Specific</a:t>
            </a:r>
            <a:r>
              <a:rPr lang="en-US" sz="2800" i="1" dirty="0" smtClean="0">
                <a:solidFill>
                  <a:srgbClr val="00B050"/>
                </a:solidFill>
              </a:rPr>
              <a:t> </a:t>
            </a:r>
            <a:r>
              <a:rPr lang="en-US" sz="2800" i="1" dirty="0" smtClean="0"/>
              <a:t>advances in the PARCC mathematics assessments demanded by the three shifts…</a:t>
            </a:r>
          </a:p>
        </p:txBody>
      </p:sp>
      <p:sp>
        <p:nvSpPr>
          <p:cNvPr id="4" name="Slide Number Placeholder 3"/>
          <p:cNvSpPr>
            <a:spLocks noGrp="1"/>
          </p:cNvSpPr>
          <p:nvPr>
            <p:ph type="sldNum" sz="quarter" idx="12"/>
          </p:nvPr>
        </p:nvSpPr>
        <p:spPr/>
        <p:txBody>
          <a:bodyPr>
            <a:normAutofit lnSpcReduction="10000"/>
          </a:bodyPr>
          <a:lstStyle/>
          <a:p>
            <a:pPr>
              <a:defRPr/>
            </a:pPr>
            <a:fld id="{8B1FB4F6-53D1-4649-B6D3-57C1A85B2B3E}" type="slidenum">
              <a:rPr lang="en-US" smtClean="0"/>
              <a:pPr>
                <a:defRPr/>
              </a:pPr>
              <a:t>6</a:t>
            </a:fld>
            <a:endParaRPr lang="en-US"/>
          </a:p>
        </p:txBody>
      </p:sp>
    </p:spTree>
    <p:extLst>
      <p:ext uri="{BB962C8B-B14F-4D97-AF65-F5344CB8AC3E}">
        <p14:creationId xmlns:p14="http://schemas.microsoft.com/office/powerpoint/2010/main" val="12997074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8580">
              <a:lnSpc>
                <a:spcPct val="110000"/>
              </a:lnSpc>
            </a:pPr>
            <a:r>
              <a:rPr lang="en-US" dirty="0" smtClean="0"/>
              <a:t>Advances in Assessment </a:t>
            </a:r>
            <a:r>
              <a:rPr lang="en-US" dirty="0"/>
              <a:t>D</a:t>
            </a:r>
            <a:r>
              <a:rPr lang="en-US" dirty="0" smtClean="0"/>
              <a:t>emanded by the Shifts</a:t>
            </a:r>
            <a:endParaRPr lang="en-US" dirty="0"/>
          </a:p>
        </p:txBody>
      </p:sp>
      <p:sp>
        <p:nvSpPr>
          <p:cNvPr id="3" name="Text Placeholder 2"/>
          <p:cNvSpPr>
            <a:spLocks noGrp="1"/>
          </p:cNvSpPr>
          <p:nvPr>
            <p:ph type="body" sz="quarter" idx="13"/>
          </p:nvPr>
        </p:nvSpPr>
        <p:spPr/>
        <p:txBody>
          <a:bodyPr/>
          <a:lstStyle/>
          <a:p>
            <a:pPr marL="68580" indent="0">
              <a:lnSpc>
                <a:spcPct val="110000"/>
              </a:lnSpc>
              <a:buNone/>
            </a:pPr>
            <a:r>
              <a:rPr lang="en-US" sz="2800" b="1" dirty="0">
                <a:solidFill>
                  <a:srgbClr val="7030A0"/>
                </a:solidFill>
              </a:rPr>
              <a:t>Shift #</a:t>
            </a:r>
            <a:r>
              <a:rPr lang="en-US" sz="2800" b="1" dirty="0" smtClean="0">
                <a:solidFill>
                  <a:srgbClr val="7030A0"/>
                </a:solidFill>
              </a:rPr>
              <a:t>1 </a:t>
            </a:r>
            <a:r>
              <a:rPr lang="en-US" sz="2800" dirty="0" smtClean="0">
                <a:solidFill>
                  <a:srgbClr val="7030A0"/>
                </a:solidFill>
              </a:rPr>
              <a:t>–</a:t>
            </a:r>
            <a:r>
              <a:rPr lang="en-US" sz="2800" b="1" dirty="0" smtClean="0">
                <a:solidFill>
                  <a:srgbClr val="7030A0"/>
                </a:solidFill>
              </a:rPr>
              <a:t> Focus: </a:t>
            </a:r>
            <a:r>
              <a:rPr lang="en-US" sz="2800" dirty="0" smtClean="0">
                <a:solidFill>
                  <a:srgbClr val="7030A0"/>
                </a:solidFill>
              </a:rPr>
              <a:t>The PARCC assessments will </a:t>
            </a:r>
            <a:r>
              <a:rPr lang="en-US" sz="2800" b="1" dirty="0" smtClean="0">
                <a:solidFill>
                  <a:srgbClr val="7030A0"/>
                </a:solidFill>
              </a:rPr>
              <a:t>focus</a:t>
            </a:r>
            <a:r>
              <a:rPr lang="en-US" sz="2800" dirty="0" smtClean="0">
                <a:solidFill>
                  <a:srgbClr val="7030A0"/>
                </a:solidFill>
              </a:rPr>
              <a:t> </a:t>
            </a:r>
            <a:r>
              <a:rPr lang="en-US" sz="2800" dirty="0">
                <a:solidFill>
                  <a:srgbClr val="7030A0"/>
                </a:solidFill>
              </a:rPr>
              <a:t>strongly where the Standards </a:t>
            </a:r>
            <a:r>
              <a:rPr lang="en-US" sz="2800" dirty="0" smtClean="0">
                <a:solidFill>
                  <a:srgbClr val="7030A0"/>
                </a:solidFill>
              </a:rPr>
              <a:t>focus</a:t>
            </a:r>
          </a:p>
          <a:p>
            <a:pPr marL="525780" indent="0">
              <a:lnSpc>
                <a:spcPct val="110000"/>
              </a:lnSpc>
              <a:buNone/>
            </a:pPr>
            <a:r>
              <a:rPr lang="en-US" sz="2800" b="1" dirty="0" smtClean="0">
                <a:solidFill>
                  <a:srgbClr val="7030A0"/>
                </a:solidFill>
              </a:rPr>
              <a:t>Advance</a:t>
            </a:r>
            <a:r>
              <a:rPr lang="en-US" sz="2800" dirty="0" smtClean="0">
                <a:solidFill>
                  <a:srgbClr val="7030A0"/>
                </a:solidFill>
              </a:rPr>
              <a:t>:</a:t>
            </a:r>
            <a:r>
              <a:rPr lang="en-US" sz="2800" dirty="0" smtClean="0"/>
              <a:t> PARCC assessments will focus strongly where the Standards focus (70% or more on the major work in grades 3-8). </a:t>
            </a:r>
          </a:p>
          <a:p>
            <a:pPr marL="868680">
              <a:lnSpc>
                <a:spcPct val="110000"/>
              </a:lnSpc>
              <a:buClr>
                <a:schemeClr val="accent4">
                  <a:lumMod val="75000"/>
                </a:schemeClr>
              </a:buClr>
              <a:buFont typeface="Wingdings" pitchFamily="2" charset="2"/>
              <a:buChar char="§"/>
            </a:pPr>
            <a:r>
              <a:rPr lang="en-US" sz="2400" dirty="0" smtClean="0"/>
              <a:t>Focus allows for a variety of problem types to get at </a:t>
            </a:r>
            <a:r>
              <a:rPr lang="en-US" sz="2400" dirty="0" smtClean="0"/>
              <a:t>concept in </a:t>
            </a:r>
            <a:r>
              <a:rPr lang="en-US" sz="2400" dirty="0" smtClean="0"/>
              <a:t>multiple ways</a:t>
            </a:r>
            <a:r>
              <a:rPr lang="en-US" sz="2400" dirty="0" smtClean="0"/>
              <a:t>.</a:t>
            </a:r>
          </a:p>
          <a:p>
            <a:pPr marL="868680">
              <a:lnSpc>
                <a:spcPct val="110000"/>
              </a:lnSpc>
              <a:buClr>
                <a:schemeClr val="accent4">
                  <a:lumMod val="75000"/>
                </a:schemeClr>
              </a:buClr>
              <a:buFont typeface="Wingdings" pitchFamily="2" charset="2"/>
              <a:buChar char="§"/>
            </a:pPr>
            <a:r>
              <a:rPr lang="en-US" sz="2400" dirty="0">
                <a:cs typeface="Century Gothic"/>
              </a:rPr>
              <a:t>Students will have more time to master concepts at a deeper level.</a:t>
            </a:r>
            <a:endParaRPr lang="en-US" sz="2400" dirty="0" smtClean="0"/>
          </a:p>
          <a:p>
            <a:pPr marL="868680">
              <a:lnSpc>
                <a:spcPct val="110000"/>
              </a:lnSpc>
              <a:buClr>
                <a:schemeClr val="accent4">
                  <a:lumMod val="75000"/>
                </a:schemeClr>
              </a:buClr>
              <a:buFont typeface="Wingdings" pitchFamily="2" charset="2"/>
              <a:buChar char="§"/>
            </a:pPr>
            <a:endParaRPr lang="en-US" sz="2400" dirty="0" smtClean="0"/>
          </a:p>
        </p:txBody>
      </p:sp>
      <p:sp>
        <p:nvSpPr>
          <p:cNvPr id="4" name="Slide Number Placeholder 3"/>
          <p:cNvSpPr>
            <a:spLocks noGrp="1"/>
          </p:cNvSpPr>
          <p:nvPr>
            <p:ph type="sldNum" sz="quarter" idx="12"/>
          </p:nvPr>
        </p:nvSpPr>
        <p:spPr/>
        <p:txBody>
          <a:bodyPr>
            <a:normAutofit lnSpcReduction="10000"/>
          </a:bodyPr>
          <a:lstStyle/>
          <a:p>
            <a:pPr>
              <a:defRPr/>
            </a:pPr>
            <a:fld id="{8B1FB4F6-53D1-4649-B6D3-57C1A85B2B3E}" type="slidenum">
              <a:rPr lang="en-US" smtClean="0"/>
              <a:pPr>
                <a:defRPr/>
              </a:pPr>
              <a:t>7</a:t>
            </a:fld>
            <a:endParaRPr lang="en-US"/>
          </a:p>
        </p:txBody>
      </p:sp>
    </p:spTree>
    <p:extLst>
      <p:ext uri="{BB962C8B-B14F-4D97-AF65-F5344CB8AC3E}">
        <p14:creationId xmlns:p14="http://schemas.microsoft.com/office/powerpoint/2010/main" val="7067931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8580">
              <a:lnSpc>
                <a:spcPct val="110000"/>
              </a:lnSpc>
            </a:pPr>
            <a:r>
              <a:rPr lang="en-US" dirty="0"/>
              <a:t>Advances in </a:t>
            </a:r>
            <a:r>
              <a:rPr lang="en-US" dirty="0" smtClean="0"/>
              <a:t>Assessment </a:t>
            </a:r>
            <a:r>
              <a:rPr lang="en-US" dirty="0"/>
              <a:t>D</a:t>
            </a:r>
            <a:r>
              <a:rPr lang="en-US" dirty="0" smtClean="0"/>
              <a:t>emanded </a:t>
            </a:r>
            <a:r>
              <a:rPr lang="en-US" dirty="0"/>
              <a:t>by the </a:t>
            </a:r>
            <a:r>
              <a:rPr lang="en-US" dirty="0" smtClean="0"/>
              <a:t>Shifts</a:t>
            </a:r>
            <a:endParaRPr lang="en-US" dirty="0"/>
          </a:p>
        </p:txBody>
      </p:sp>
      <p:sp>
        <p:nvSpPr>
          <p:cNvPr id="3" name="Text Placeholder 2"/>
          <p:cNvSpPr>
            <a:spLocks noGrp="1"/>
          </p:cNvSpPr>
          <p:nvPr>
            <p:ph type="body" sz="quarter" idx="13"/>
          </p:nvPr>
        </p:nvSpPr>
        <p:spPr/>
        <p:txBody>
          <a:bodyPr/>
          <a:lstStyle/>
          <a:p>
            <a:pPr marL="68580" indent="0">
              <a:lnSpc>
                <a:spcPct val="110000"/>
              </a:lnSpc>
              <a:buNone/>
            </a:pPr>
            <a:r>
              <a:rPr lang="en-US" sz="2800" b="1" dirty="0">
                <a:solidFill>
                  <a:srgbClr val="7030A0"/>
                </a:solidFill>
              </a:rPr>
              <a:t>Shift </a:t>
            </a:r>
            <a:r>
              <a:rPr lang="en-US" sz="2800" b="1" dirty="0" smtClean="0">
                <a:solidFill>
                  <a:srgbClr val="7030A0"/>
                </a:solidFill>
              </a:rPr>
              <a:t>#2</a:t>
            </a:r>
            <a:r>
              <a:rPr lang="en-US" sz="2800" dirty="0">
                <a:solidFill>
                  <a:srgbClr val="7030A0"/>
                </a:solidFill>
              </a:rPr>
              <a:t> </a:t>
            </a:r>
            <a:r>
              <a:rPr lang="en-US" sz="2800" dirty="0" smtClean="0">
                <a:solidFill>
                  <a:srgbClr val="7030A0"/>
                </a:solidFill>
              </a:rPr>
              <a:t>- </a:t>
            </a:r>
            <a:r>
              <a:rPr lang="en-US" sz="2800" b="1" dirty="0" smtClean="0">
                <a:solidFill>
                  <a:srgbClr val="7030A0"/>
                </a:solidFill>
              </a:rPr>
              <a:t>Coherence: Think</a:t>
            </a:r>
            <a:r>
              <a:rPr lang="en-US" sz="2800" dirty="0" smtClean="0">
                <a:solidFill>
                  <a:srgbClr val="7030A0"/>
                </a:solidFill>
              </a:rPr>
              <a:t> across grades, and </a:t>
            </a:r>
            <a:r>
              <a:rPr lang="en-US" sz="2800" b="1" dirty="0" smtClean="0">
                <a:solidFill>
                  <a:srgbClr val="7030A0"/>
                </a:solidFill>
              </a:rPr>
              <a:t>link</a:t>
            </a:r>
            <a:r>
              <a:rPr lang="en-US" sz="2800" dirty="0" smtClean="0">
                <a:solidFill>
                  <a:srgbClr val="7030A0"/>
                </a:solidFill>
              </a:rPr>
              <a:t> to major topics within grades</a:t>
            </a:r>
            <a:endParaRPr lang="en-US" sz="2800" dirty="0"/>
          </a:p>
          <a:p>
            <a:pPr marL="514350" lvl="0" indent="0">
              <a:buNone/>
            </a:pPr>
            <a:r>
              <a:rPr lang="en-US" sz="2800" b="1" dirty="0" smtClean="0">
                <a:solidFill>
                  <a:srgbClr val="7030A0"/>
                </a:solidFill>
              </a:rPr>
              <a:t>Advance</a:t>
            </a:r>
            <a:r>
              <a:rPr lang="en-US" sz="2800" dirty="0" smtClean="0">
                <a:solidFill>
                  <a:srgbClr val="7030A0"/>
                </a:solidFill>
              </a:rPr>
              <a:t>: </a:t>
            </a:r>
            <a:r>
              <a:rPr lang="en-US" sz="2800" dirty="0" smtClean="0"/>
              <a:t>The assessment design is informed by multi-grade progressions in the Standards and the </a:t>
            </a:r>
            <a:r>
              <a:rPr lang="en-US" sz="2800" i="1" dirty="0" smtClean="0"/>
              <a:t>Model Content Frameworks</a:t>
            </a:r>
            <a:r>
              <a:rPr lang="en-US" sz="2800" dirty="0" smtClean="0"/>
              <a:t>.</a:t>
            </a:r>
            <a:endParaRPr lang="en-US" sz="2800" dirty="0"/>
          </a:p>
          <a:p>
            <a:pPr marL="857250">
              <a:buClr>
                <a:schemeClr val="accent4">
                  <a:lumMod val="75000"/>
                </a:schemeClr>
              </a:buClr>
              <a:buFont typeface="Wingdings" pitchFamily="2" charset="2"/>
              <a:buChar char="§"/>
            </a:pPr>
            <a:r>
              <a:rPr lang="en-US" sz="2400" dirty="0" smtClean="0"/>
              <a:t>Key beginnings are stressed (e.g., ratio concepts in grade 6), as are key endpoints and takeaway skills (e.g., fluency with the multiplication table in grade 3).</a:t>
            </a:r>
            <a:endParaRPr lang="en-US" sz="2800" dirty="0"/>
          </a:p>
        </p:txBody>
      </p:sp>
      <p:sp>
        <p:nvSpPr>
          <p:cNvPr id="4" name="Slide Number Placeholder 3"/>
          <p:cNvSpPr>
            <a:spLocks noGrp="1"/>
          </p:cNvSpPr>
          <p:nvPr>
            <p:ph type="sldNum" sz="quarter" idx="12"/>
          </p:nvPr>
        </p:nvSpPr>
        <p:spPr/>
        <p:txBody>
          <a:bodyPr>
            <a:normAutofit lnSpcReduction="10000"/>
          </a:bodyPr>
          <a:lstStyle/>
          <a:p>
            <a:pPr>
              <a:defRPr/>
            </a:pPr>
            <a:fld id="{8B1FB4F6-53D1-4649-B6D3-57C1A85B2B3E}" type="slidenum">
              <a:rPr lang="en-US" smtClean="0"/>
              <a:pPr>
                <a:defRPr/>
              </a:pPr>
              <a:t>8</a:t>
            </a:fld>
            <a:endParaRPr lang="en-US"/>
          </a:p>
        </p:txBody>
      </p:sp>
    </p:spTree>
    <p:extLst>
      <p:ext uri="{BB962C8B-B14F-4D97-AF65-F5344CB8AC3E}">
        <p14:creationId xmlns:p14="http://schemas.microsoft.com/office/powerpoint/2010/main" val="40758861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8580">
              <a:lnSpc>
                <a:spcPct val="110000"/>
              </a:lnSpc>
            </a:pPr>
            <a:r>
              <a:rPr lang="en-US" dirty="0"/>
              <a:t>Advances in </a:t>
            </a:r>
            <a:r>
              <a:rPr lang="en-US" dirty="0" smtClean="0"/>
              <a:t>Assessment </a:t>
            </a:r>
            <a:r>
              <a:rPr lang="en-US" dirty="0"/>
              <a:t>D</a:t>
            </a:r>
            <a:r>
              <a:rPr lang="en-US" dirty="0" smtClean="0"/>
              <a:t>emanded </a:t>
            </a:r>
            <a:r>
              <a:rPr lang="en-US" dirty="0"/>
              <a:t>by the </a:t>
            </a:r>
            <a:r>
              <a:rPr lang="en-US" dirty="0" smtClean="0"/>
              <a:t>Shifts</a:t>
            </a:r>
            <a:endParaRPr lang="en-US" dirty="0"/>
          </a:p>
        </p:txBody>
      </p:sp>
      <p:sp>
        <p:nvSpPr>
          <p:cNvPr id="3" name="Text Placeholder 2"/>
          <p:cNvSpPr>
            <a:spLocks noGrp="1"/>
          </p:cNvSpPr>
          <p:nvPr>
            <p:ph type="body" sz="quarter" idx="13"/>
          </p:nvPr>
        </p:nvSpPr>
        <p:spPr/>
        <p:txBody>
          <a:bodyPr/>
          <a:lstStyle/>
          <a:p>
            <a:pPr marL="68580" indent="0">
              <a:lnSpc>
                <a:spcPct val="110000"/>
              </a:lnSpc>
              <a:buNone/>
            </a:pPr>
            <a:r>
              <a:rPr lang="en-US" sz="2800" b="1" dirty="0">
                <a:solidFill>
                  <a:srgbClr val="7030A0"/>
                </a:solidFill>
              </a:rPr>
              <a:t>Shift #</a:t>
            </a:r>
            <a:r>
              <a:rPr lang="en-US" sz="2800" b="1" dirty="0" smtClean="0">
                <a:solidFill>
                  <a:srgbClr val="7030A0"/>
                </a:solidFill>
              </a:rPr>
              <a:t>2</a:t>
            </a:r>
            <a:r>
              <a:rPr lang="en-US" sz="2800" dirty="0" smtClean="0">
                <a:solidFill>
                  <a:srgbClr val="7030A0"/>
                </a:solidFill>
              </a:rPr>
              <a:t> - </a:t>
            </a:r>
            <a:r>
              <a:rPr lang="en-US" sz="2800" b="1" dirty="0">
                <a:solidFill>
                  <a:srgbClr val="7030A0"/>
                </a:solidFill>
              </a:rPr>
              <a:t>Coherence: Think</a:t>
            </a:r>
            <a:r>
              <a:rPr lang="en-US" sz="2800" dirty="0">
                <a:solidFill>
                  <a:srgbClr val="7030A0"/>
                </a:solidFill>
              </a:rPr>
              <a:t> across grades, and </a:t>
            </a:r>
            <a:r>
              <a:rPr lang="en-US" sz="2800" b="1" dirty="0">
                <a:solidFill>
                  <a:srgbClr val="7030A0"/>
                </a:solidFill>
              </a:rPr>
              <a:t>link</a:t>
            </a:r>
            <a:r>
              <a:rPr lang="en-US" sz="2800" dirty="0">
                <a:solidFill>
                  <a:srgbClr val="7030A0"/>
                </a:solidFill>
              </a:rPr>
              <a:t> to major topics within grades</a:t>
            </a:r>
            <a:endParaRPr lang="en-US" sz="2800" dirty="0"/>
          </a:p>
          <a:p>
            <a:pPr marL="514350" lvl="0" indent="0">
              <a:buNone/>
            </a:pPr>
            <a:r>
              <a:rPr lang="en-US" sz="2800" b="1" dirty="0" smtClean="0">
                <a:solidFill>
                  <a:srgbClr val="7030A0"/>
                </a:solidFill>
              </a:rPr>
              <a:t>Advance</a:t>
            </a:r>
            <a:r>
              <a:rPr lang="en-US" sz="2800" dirty="0" smtClean="0">
                <a:solidFill>
                  <a:srgbClr val="7030A0"/>
                </a:solidFill>
              </a:rPr>
              <a:t>: </a:t>
            </a:r>
            <a:r>
              <a:rPr lang="en-US" sz="2800" dirty="0" smtClean="0"/>
              <a:t>Integrative tasks draw on multiple standards to ensure students are making important connections.</a:t>
            </a:r>
          </a:p>
          <a:p>
            <a:pPr marL="857250" lvl="0">
              <a:buClr>
                <a:schemeClr val="accent4">
                  <a:lumMod val="75000"/>
                </a:schemeClr>
              </a:buClr>
              <a:buFont typeface="Wingdings" pitchFamily="2" charset="2"/>
              <a:buChar char="§"/>
            </a:pPr>
            <a:r>
              <a:rPr lang="en-US" sz="2400" dirty="0" smtClean="0"/>
              <a:t>The Standards are not treated as a checklist.</a:t>
            </a:r>
            <a:endParaRPr lang="en-US" sz="2800" dirty="0"/>
          </a:p>
          <a:p>
            <a:pPr marL="68580" indent="0">
              <a:lnSpc>
                <a:spcPct val="110000"/>
              </a:lnSpc>
              <a:buNone/>
            </a:pPr>
            <a:endParaRPr lang="en-US" sz="2800" dirty="0"/>
          </a:p>
          <a:p>
            <a:pPr marL="68580" indent="0">
              <a:lnSpc>
                <a:spcPct val="110000"/>
              </a:lnSpc>
              <a:buNone/>
            </a:pPr>
            <a:endParaRPr lang="en-US" sz="2800" b="1" dirty="0" smtClean="0"/>
          </a:p>
        </p:txBody>
      </p:sp>
      <p:sp>
        <p:nvSpPr>
          <p:cNvPr id="4" name="Slide Number Placeholder 3"/>
          <p:cNvSpPr>
            <a:spLocks noGrp="1"/>
          </p:cNvSpPr>
          <p:nvPr>
            <p:ph type="sldNum" sz="quarter" idx="12"/>
          </p:nvPr>
        </p:nvSpPr>
        <p:spPr/>
        <p:txBody>
          <a:bodyPr>
            <a:normAutofit lnSpcReduction="10000"/>
          </a:bodyPr>
          <a:lstStyle/>
          <a:p>
            <a:pPr>
              <a:defRPr/>
            </a:pPr>
            <a:fld id="{8B1FB4F6-53D1-4649-B6D3-57C1A85B2B3E}" type="slidenum">
              <a:rPr lang="en-US" smtClean="0"/>
              <a:pPr>
                <a:defRPr/>
              </a:pPr>
              <a:t>9</a:t>
            </a:fld>
            <a:endParaRPr lang="en-US"/>
          </a:p>
        </p:txBody>
      </p:sp>
    </p:spTree>
    <p:extLst>
      <p:ext uri="{BB962C8B-B14F-4D97-AF65-F5344CB8AC3E}">
        <p14:creationId xmlns:p14="http://schemas.microsoft.com/office/powerpoint/2010/main" val="2869577189"/>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5472</TotalTime>
  <Words>1512</Words>
  <Application>Microsoft Office PowerPoint</Application>
  <PresentationFormat>On-screen Show (4:3)</PresentationFormat>
  <Paragraphs>131</Paragraphs>
  <Slides>21</Slides>
  <Notes>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Custom Design</vt:lpstr>
      <vt:lpstr>Advances in the PARCC Mathematics Assessment</vt:lpstr>
      <vt:lpstr>PARCC’s Fundamental Advance</vt:lpstr>
      <vt:lpstr>PARCC’s Core Commitments to Mathematics Assessment Quality </vt:lpstr>
      <vt:lpstr>What is Different About PARCC’s Development Process?</vt:lpstr>
      <vt:lpstr>What Are the Shifts in the Math Standards at the Heart of PARCC Design?</vt:lpstr>
      <vt:lpstr>Advances in Assessment</vt:lpstr>
      <vt:lpstr>Advances in Assessment Demanded by the Shifts</vt:lpstr>
      <vt:lpstr>Advances in Assessment Demanded by the Shifts</vt:lpstr>
      <vt:lpstr>Advances in Assessment Demanded by the Shifts</vt:lpstr>
      <vt:lpstr>Advances in assessment demanded by the shifts</vt:lpstr>
      <vt:lpstr>Using Technology to Advance Assessment and the Shifts</vt:lpstr>
      <vt:lpstr>Using Technology to Advance Assessment and the Shifts</vt:lpstr>
      <vt:lpstr>Sample Items Illustrating the Advances in Assessment</vt:lpstr>
      <vt:lpstr>Overview of Mathematics Task Types</vt:lpstr>
      <vt:lpstr>Grade 7 Illustrative Sample Item</vt:lpstr>
      <vt:lpstr>Aligns to the Standards and Reflects Good Practice</vt:lpstr>
      <vt:lpstr>Aligns to the Standards and Reflects Good Practice</vt:lpstr>
      <vt:lpstr>High School Illustrative Sample Item</vt:lpstr>
      <vt:lpstr>Aligns to the Standards and Reflects Good Practice</vt:lpstr>
      <vt:lpstr>Aligns to the Standards and Reflects Good Practice</vt:lpstr>
      <vt:lpstr>A Strong Foundation:  The Common Core State Standards</vt:lpstr>
    </vt:vector>
  </TitlesOfParts>
  <Company>Susan Pimentel,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Assessing Writing</dc:title>
  <dc:creator>Susan Pimentel</dc:creator>
  <cp:lastModifiedBy>Carrie Piper</cp:lastModifiedBy>
  <cp:revision>289</cp:revision>
  <cp:lastPrinted>2012-08-09T00:14:56Z</cp:lastPrinted>
  <dcterms:created xsi:type="dcterms:W3CDTF">2010-11-12T05:52:13Z</dcterms:created>
  <dcterms:modified xsi:type="dcterms:W3CDTF">2012-08-13T02:02:26Z</dcterms:modified>
</cp:coreProperties>
</file>